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85" r:id="rId3"/>
    <p:sldId id="257" r:id="rId4"/>
    <p:sldId id="286" r:id="rId5"/>
    <p:sldId id="258" r:id="rId6"/>
    <p:sldId id="259" r:id="rId7"/>
    <p:sldId id="266" r:id="rId8"/>
    <p:sldId id="260" r:id="rId9"/>
    <p:sldId id="289" r:id="rId10"/>
    <p:sldId id="261" r:id="rId11"/>
    <p:sldId id="262" r:id="rId12"/>
    <p:sldId id="267" r:id="rId13"/>
    <p:sldId id="276" r:id="rId14"/>
    <p:sldId id="279" r:id="rId15"/>
    <p:sldId id="269" r:id="rId16"/>
    <p:sldId id="274" r:id="rId17"/>
    <p:sldId id="263" r:id="rId18"/>
    <p:sldId id="277" r:id="rId19"/>
    <p:sldId id="264" r:id="rId20"/>
    <p:sldId id="280" r:id="rId21"/>
    <p:sldId id="265" r:id="rId22"/>
    <p:sldId id="270" r:id="rId23"/>
    <p:sldId id="287" r:id="rId24"/>
    <p:sldId id="271" r:id="rId25"/>
    <p:sldId id="281" r:id="rId26"/>
    <p:sldId id="272" r:id="rId27"/>
    <p:sldId id="273" r:id="rId28"/>
    <p:sldId id="282" r:id="rId29"/>
    <p:sldId id="275" r:id="rId30"/>
    <p:sldId id="288" r:id="rId31"/>
    <p:sldId id="27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75" autoAdjust="0"/>
  </p:normalViewPr>
  <p:slideViewPr>
    <p:cSldViewPr snapToGrid="0">
      <p:cViewPr varScale="1">
        <p:scale>
          <a:sx n="89" d="100"/>
          <a:sy n="89" d="100"/>
        </p:scale>
        <p:origin x="403" y="53"/>
      </p:cViewPr>
      <p:guideLst/>
    </p:cSldViewPr>
  </p:slideViewPr>
  <p:notesTextViewPr>
    <p:cViewPr>
      <p:scale>
        <a:sx n="1" d="1"/>
        <a:sy n="1" d="1"/>
      </p:scale>
      <p:origin x="0" y="0"/>
    </p:cViewPr>
  </p:notesTextViewPr>
  <p:notesViewPr>
    <p:cSldViewPr snapToGrid="0">
      <p:cViewPr varScale="1">
        <p:scale>
          <a:sx n="67" d="100"/>
          <a:sy n="67" d="100"/>
        </p:scale>
        <p:origin x="226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F3BB5-7962-43E3-8BE0-A945478A2EF9}" type="datetimeFigureOut">
              <a:rPr lang="zh-CN" altLang="en-US" smtClean="0"/>
              <a:t>2018/12/24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4023D-1940-461B-851D-E4AD72A8847B}" type="slidenum">
              <a:rPr lang="zh-CN" altLang="en-US" smtClean="0"/>
              <a:t>‹#›</a:t>
            </a:fld>
            <a:endParaRPr lang="zh-CN" altLang="en-US"/>
          </a:p>
        </p:txBody>
      </p:sp>
    </p:spTree>
    <p:extLst>
      <p:ext uri="{BB962C8B-B14F-4D97-AF65-F5344CB8AC3E}">
        <p14:creationId xmlns:p14="http://schemas.microsoft.com/office/powerpoint/2010/main" val="90538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44023D-1940-461B-851D-E4AD72A8847B}" type="slidenum">
              <a:rPr lang="zh-CN" altLang="en-US" smtClean="0"/>
              <a:t>5</a:t>
            </a:fld>
            <a:endParaRPr lang="zh-CN" altLang="en-US"/>
          </a:p>
        </p:txBody>
      </p:sp>
    </p:spTree>
    <p:extLst>
      <p:ext uri="{BB962C8B-B14F-4D97-AF65-F5344CB8AC3E}">
        <p14:creationId xmlns:p14="http://schemas.microsoft.com/office/powerpoint/2010/main" val="259968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44023D-1940-461B-851D-E4AD72A8847B}" type="slidenum">
              <a:rPr lang="zh-CN" altLang="en-US" smtClean="0"/>
              <a:t>14</a:t>
            </a:fld>
            <a:endParaRPr lang="zh-CN" altLang="en-US"/>
          </a:p>
        </p:txBody>
      </p:sp>
    </p:spTree>
    <p:extLst>
      <p:ext uri="{BB962C8B-B14F-4D97-AF65-F5344CB8AC3E}">
        <p14:creationId xmlns:p14="http://schemas.microsoft.com/office/powerpoint/2010/main" val="277519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260120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340472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422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417491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8378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25931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62480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13142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8215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367535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356091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13340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373476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250277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19587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4537BCE-5E60-4604-88B4-622A31252532}" type="datetimeFigureOut">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409204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537BCE-5E60-4604-88B4-622A31252532}" type="datetimeFigureOut">
              <a:rPr lang="zh-CN" altLang="en-US" smtClean="0"/>
              <a:t>2018/12/24</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45C4E3-7EC1-4988-A838-049C670F81CC}" type="slidenum">
              <a:rPr lang="zh-CN" altLang="en-US" smtClean="0"/>
              <a:t>‹#›</a:t>
            </a:fld>
            <a:endParaRPr lang="zh-CN" altLang="en-US"/>
          </a:p>
        </p:txBody>
      </p:sp>
    </p:spTree>
    <p:extLst>
      <p:ext uri="{BB962C8B-B14F-4D97-AF65-F5344CB8AC3E}">
        <p14:creationId xmlns:p14="http://schemas.microsoft.com/office/powerpoint/2010/main" val="211639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zhuanlan.zhihu.com/p/2805458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1711198"/>
            <a:ext cx="7766936" cy="1646302"/>
          </a:xfrm>
        </p:spPr>
        <p:txBody>
          <a:bodyPr/>
          <a:lstStyle/>
          <a:p>
            <a:r>
              <a:rPr lang="en-US" altLang="zh-CN" dirty="0" smtClean="0"/>
              <a:t>AI</a:t>
            </a:r>
            <a:r>
              <a:rPr lang="zh-CN" altLang="en-US" dirty="0" smtClean="0"/>
              <a:t>神经网络简述</a:t>
            </a:r>
            <a:endParaRPr lang="zh-CN" altLang="en-US" dirty="0"/>
          </a:p>
        </p:txBody>
      </p:sp>
      <p:sp>
        <p:nvSpPr>
          <p:cNvPr id="3" name="副标题 2"/>
          <p:cNvSpPr>
            <a:spLocks noGrp="1"/>
          </p:cNvSpPr>
          <p:nvPr>
            <p:ph type="subTitle" idx="1"/>
          </p:nvPr>
        </p:nvSpPr>
        <p:spPr>
          <a:xfrm>
            <a:off x="1507067" y="3357500"/>
            <a:ext cx="7766936" cy="1096899"/>
          </a:xfrm>
        </p:spPr>
        <p:txBody>
          <a:bodyPr/>
          <a:lstStyle/>
          <a:p>
            <a:r>
              <a:rPr lang="zh-CN" altLang="en-US" dirty="0">
                <a:latin typeface="仿宋" panose="02010609060101010101" pitchFamily="49" charset="-122"/>
                <a:ea typeface="仿宋" panose="02010609060101010101" pitchFamily="49" charset="-122"/>
              </a:rPr>
              <a:t>睿</a:t>
            </a:r>
            <a:r>
              <a:rPr lang="zh-CN" altLang="en-US" dirty="0" smtClean="0">
                <a:latin typeface="仿宋" panose="02010609060101010101" pitchFamily="49" charset="-122"/>
                <a:ea typeface="仿宋" panose="02010609060101010101" pitchFamily="49" charset="-122"/>
              </a:rPr>
              <a:t>云联 黄慜哲</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294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04471" y="192505"/>
            <a:ext cx="2440800" cy="2810132"/>
            <a:chOff x="1521592" y="2479745"/>
            <a:chExt cx="2440800" cy="2810132"/>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592" y="2849077"/>
              <a:ext cx="2440800" cy="2440800"/>
            </a:xfrm>
            <a:prstGeom prst="rect">
              <a:avLst/>
            </a:prstGeom>
            <a:effectLst>
              <a:glow>
                <a:schemeClr val="accent1">
                  <a:alpha val="40000"/>
                </a:schemeClr>
              </a:glow>
            </a:effectLst>
          </p:spPr>
        </p:pic>
        <p:sp>
          <p:nvSpPr>
            <p:cNvPr id="6" name="文本框 5"/>
            <p:cNvSpPr txBox="1"/>
            <p:nvPr/>
          </p:nvSpPr>
          <p:spPr>
            <a:xfrm>
              <a:off x="2082661" y="2479745"/>
              <a:ext cx="1318661" cy="369332"/>
            </a:xfrm>
            <a:prstGeom prst="rect">
              <a:avLst/>
            </a:prstGeom>
            <a:noFill/>
          </p:spPr>
          <p:txBody>
            <a:bodyPr wrap="square" rtlCol="0">
              <a:spAutoFit/>
            </a:bodyPr>
            <a:lstStyle/>
            <a:p>
              <a:pPr algn="ctr"/>
              <a:r>
                <a:rPr lang="en-US" altLang="zh-CN" dirty="0" smtClean="0"/>
                <a:t>Lena</a:t>
              </a:r>
              <a:endParaRPr lang="zh-CN" altLang="en-US" dirty="0"/>
            </a:p>
          </p:txBody>
        </p:sp>
      </p:grpSp>
      <p:grpSp>
        <p:nvGrpSpPr>
          <p:cNvPr id="7" name="组合 6"/>
          <p:cNvGrpSpPr/>
          <p:nvPr/>
        </p:nvGrpSpPr>
        <p:grpSpPr>
          <a:xfrm>
            <a:off x="4145270" y="192505"/>
            <a:ext cx="2435957" cy="2810132"/>
            <a:chOff x="5796448" y="2479745"/>
            <a:chExt cx="2435957" cy="2810132"/>
          </a:xfrm>
        </p:grpSpPr>
        <p:pic>
          <p:nvPicPr>
            <p:cNvPr id="8" name="图片 7"/>
            <p:cNvPicPr>
              <a:picLocks noChangeAspect="1"/>
            </p:cNvPicPr>
            <p:nvPr/>
          </p:nvPicPr>
          <p:blipFill>
            <a:blip r:embed="rId3"/>
            <a:stretch>
              <a:fillRect/>
            </a:stretch>
          </p:blipFill>
          <p:spPr>
            <a:xfrm>
              <a:off x="5796448" y="2849077"/>
              <a:ext cx="2435957" cy="2440800"/>
            </a:xfrm>
            <a:prstGeom prst="rect">
              <a:avLst/>
            </a:prstGeom>
          </p:spPr>
        </p:pic>
        <p:sp>
          <p:nvSpPr>
            <p:cNvPr id="9" name="文本框 8"/>
            <p:cNvSpPr txBox="1"/>
            <p:nvPr/>
          </p:nvSpPr>
          <p:spPr>
            <a:xfrm>
              <a:off x="6432097" y="2479745"/>
              <a:ext cx="1164657" cy="369332"/>
            </a:xfrm>
            <a:prstGeom prst="rect">
              <a:avLst/>
            </a:prstGeom>
            <a:noFill/>
          </p:spPr>
          <p:txBody>
            <a:bodyPr wrap="square" rtlCol="0">
              <a:spAutoFit/>
            </a:bodyPr>
            <a:lstStyle/>
            <a:p>
              <a:pPr algn="ctr"/>
              <a:r>
                <a:rPr lang="en-US" altLang="zh-CN" dirty="0" smtClean="0"/>
                <a:t>Rose</a:t>
              </a:r>
              <a:endParaRPr lang="zh-CN" altLang="en-US" dirty="0"/>
            </a:p>
          </p:txBody>
        </p:sp>
      </p:grpSp>
      <p:grpSp>
        <p:nvGrpSpPr>
          <p:cNvPr id="10" name="组合 9"/>
          <p:cNvGrpSpPr/>
          <p:nvPr/>
        </p:nvGrpSpPr>
        <p:grpSpPr>
          <a:xfrm>
            <a:off x="6581224" y="219594"/>
            <a:ext cx="2476816" cy="2783043"/>
            <a:chOff x="6446471" y="2506834"/>
            <a:chExt cx="2476816" cy="2783043"/>
          </a:xfrm>
        </p:grpSpPr>
        <p:pic>
          <p:nvPicPr>
            <p:cNvPr id="11" name="图片 10"/>
            <p:cNvPicPr>
              <a:picLocks noChangeAspect="1"/>
            </p:cNvPicPr>
            <p:nvPr/>
          </p:nvPicPr>
          <p:blipFill>
            <a:blip r:embed="rId4"/>
            <a:stretch>
              <a:fillRect/>
            </a:stretch>
          </p:blipFill>
          <p:spPr>
            <a:xfrm>
              <a:off x="6446471" y="2849077"/>
              <a:ext cx="2476816" cy="2440800"/>
            </a:xfrm>
            <a:prstGeom prst="rect">
              <a:avLst/>
            </a:prstGeom>
          </p:spPr>
        </p:pic>
        <p:sp>
          <p:nvSpPr>
            <p:cNvPr id="12" name="文本框 11"/>
            <p:cNvSpPr txBox="1"/>
            <p:nvPr/>
          </p:nvSpPr>
          <p:spPr>
            <a:xfrm>
              <a:off x="7049611" y="2506834"/>
              <a:ext cx="1270535" cy="369332"/>
            </a:xfrm>
            <a:prstGeom prst="rect">
              <a:avLst/>
            </a:prstGeom>
            <a:noFill/>
          </p:spPr>
          <p:txBody>
            <a:bodyPr wrap="square" rtlCol="0">
              <a:spAutoFit/>
            </a:bodyPr>
            <a:lstStyle/>
            <a:p>
              <a:pPr algn="ctr"/>
              <a:r>
                <a:rPr lang="en-US" altLang="zh-CN" dirty="0" smtClean="0"/>
                <a:t>Rice</a:t>
              </a:r>
              <a:endParaRPr lang="zh-CN" altLang="en-US" dirty="0"/>
            </a:p>
          </p:txBody>
        </p:sp>
      </p:grpSp>
      <p:cxnSp>
        <p:nvCxnSpPr>
          <p:cNvPr id="14" name="直接连接符 13"/>
          <p:cNvCxnSpPr>
            <a:stCxn id="5" idx="1"/>
            <a:endCxn id="11" idx="3"/>
          </p:cNvCxnSpPr>
          <p:nvPr/>
        </p:nvCxnSpPr>
        <p:spPr>
          <a:xfrm>
            <a:off x="1704471" y="1782237"/>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5" idx="2"/>
          </p:cNvCxnSpPr>
          <p:nvPr/>
        </p:nvCxnSpPr>
        <p:spPr>
          <a:xfrm>
            <a:off x="2924871"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0"/>
            <a:endCxn id="8" idx="2"/>
          </p:cNvCxnSpPr>
          <p:nvPr/>
        </p:nvCxnSpPr>
        <p:spPr>
          <a:xfrm>
            <a:off x="5363249"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0"/>
            <a:endCxn id="11" idx="2"/>
          </p:cNvCxnSpPr>
          <p:nvPr/>
        </p:nvCxnSpPr>
        <p:spPr>
          <a:xfrm>
            <a:off x="7819632"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704471" y="1193491"/>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704471" y="2415901"/>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145270"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581224"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704471"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058040"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86464" y="3002637"/>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686464" y="558587"/>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301228"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2887"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780919"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971639"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191177"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54899"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704471" y="2731930"/>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704471" y="2115914"/>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686464" y="1480646"/>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704471" y="903130"/>
            <a:ext cx="73535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91615"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617257"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223649"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849291"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465308"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71700"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68465" y="556802"/>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274858"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900500" y="588926"/>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516516" y="58567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151784" y="58567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758175" y="561837"/>
            <a:ext cx="0" cy="24408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490047" y="1480646"/>
            <a:ext cx="779647" cy="864000"/>
            <a:chOff x="584371" y="3866643"/>
            <a:chExt cx="779647" cy="864000"/>
          </a:xfrm>
        </p:grpSpPr>
        <p:grpSp>
          <p:nvGrpSpPr>
            <p:cNvPr id="57" name="组合 56"/>
            <p:cNvGrpSpPr/>
            <p:nvPr/>
          </p:nvGrpSpPr>
          <p:grpSpPr>
            <a:xfrm>
              <a:off x="673768" y="3866643"/>
              <a:ext cx="589185" cy="576000"/>
              <a:chOff x="606392" y="4061861"/>
              <a:chExt cx="589185" cy="576000"/>
            </a:xfrm>
          </p:grpSpPr>
          <p:sp>
            <p:nvSpPr>
              <p:cNvPr id="53" name="矩形 52"/>
              <p:cNvSpPr/>
              <p:nvPr/>
            </p:nvSpPr>
            <p:spPr>
              <a:xfrm>
                <a:off x="606392" y="4061861"/>
                <a:ext cx="288758" cy="28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a:t>
                </a:r>
                <a:endParaRPr lang="zh-CN" altLang="en-US" dirty="0"/>
              </a:p>
            </p:txBody>
          </p:sp>
          <p:sp>
            <p:nvSpPr>
              <p:cNvPr id="54" name="矩形 53"/>
              <p:cNvSpPr/>
              <p:nvPr/>
            </p:nvSpPr>
            <p:spPr>
              <a:xfrm>
                <a:off x="906819" y="4061861"/>
                <a:ext cx="288758" cy="28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
            <p:nvSpPr>
              <p:cNvPr id="55" name="矩形 54"/>
              <p:cNvSpPr/>
              <p:nvPr/>
            </p:nvSpPr>
            <p:spPr>
              <a:xfrm>
                <a:off x="606392" y="4349861"/>
                <a:ext cx="288758" cy="28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56" name="矩形 55"/>
              <p:cNvSpPr/>
              <p:nvPr/>
            </p:nvSpPr>
            <p:spPr>
              <a:xfrm>
                <a:off x="906819" y="4349861"/>
                <a:ext cx="288758" cy="28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grpSp>
        <p:sp>
          <p:nvSpPr>
            <p:cNvPr id="64" name="文本框 63"/>
            <p:cNvSpPr txBox="1"/>
            <p:nvPr/>
          </p:nvSpPr>
          <p:spPr>
            <a:xfrm>
              <a:off x="584371" y="4361311"/>
              <a:ext cx="779647" cy="369332"/>
            </a:xfrm>
            <a:prstGeom prst="rect">
              <a:avLst/>
            </a:prstGeom>
            <a:noFill/>
          </p:spPr>
          <p:txBody>
            <a:bodyPr wrap="square" rtlCol="0">
              <a:spAutoFit/>
            </a:bodyPr>
            <a:lstStyle/>
            <a:p>
              <a:pPr algn="ctr"/>
              <a:r>
                <a:rPr lang="en-US" altLang="zh-CN" dirty="0"/>
                <a:t>n</a:t>
              </a:r>
              <a:r>
                <a:rPr lang="en-US" altLang="zh-CN" dirty="0" smtClean="0"/>
                <a:t> x m</a:t>
              </a:r>
              <a:endParaRPr lang="zh-CN" altLang="en-US" dirty="0"/>
            </a:p>
          </p:txBody>
        </p:sp>
      </p:grpSp>
      <p:sp>
        <p:nvSpPr>
          <p:cNvPr id="66" name="文本框 65"/>
          <p:cNvSpPr txBox="1"/>
          <p:nvPr/>
        </p:nvSpPr>
        <p:spPr>
          <a:xfrm>
            <a:off x="4937933" y="2985779"/>
            <a:ext cx="850627" cy="369332"/>
          </a:xfrm>
          <a:prstGeom prst="rect">
            <a:avLst/>
          </a:prstGeom>
          <a:noFill/>
        </p:spPr>
        <p:txBody>
          <a:bodyPr wrap="square" rtlCol="0">
            <a:spAutoFit/>
          </a:bodyPr>
          <a:lstStyle/>
          <a:p>
            <a:pPr algn="ctr"/>
            <a:r>
              <a:rPr lang="en-US" altLang="zh-CN" dirty="0" smtClean="0"/>
              <a:t>N x M</a:t>
            </a:r>
            <a:endParaRPr lang="zh-CN" altLang="en-US" dirty="0"/>
          </a:p>
        </p:txBody>
      </p:sp>
      <p:sp>
        <p:nvSpPr>
          <p:cNvPr id="67" name="文本框 66"/>
          <p:cNvSpPr txBox="1"/>
          <p:nvPr/>
        </p:nvSpPr>
        <p:spPr>
          <a:xfrm>
            <a:off x="2501557" y="2984809"/>
            <a:ext cx="850627" cy="369332"/>
          </a:xfrm>
          <a:prstGeom prst="rect">
            <a:avLst/>
          </a:prstGeom>
          <a:noFill/>
        </p:spPr>
        <p:txBody>
          <a:bodyPr wrap="square" rtlCol="0">
            <a:spAutoFit/>
          </a:bodyPr>
          <a:lstStyle/>
          <a:p>
            <a:pPr algn="ctr"/>
            <a:r>
              <a:rPr lang="en-US" altLang="zh-CN" smtClean="0"/>
              <a:t>N x M</a:t>
            </a:r>
            <a:endParaRPr lang="zh-CN" altLang="en-US" dirty="0"/>
          </a:p>
        </p:txBody>
      </p:sp>
      <p:sp>
        <p:nvSpPr>
          <p:cNvPr id="68" name="文本框 67"/>
          <p:cNvSpPr txBox="1"/>
          <p:nvPr/>
        </p:nvSpPr>
        <p:spPr>
          <a:xfrm>
            <a:off x="7413569" y="2985779"/>
            <a:ext cx="850627" cy="369332"/>
          </a:xfrm>
          <a:prstGeom prst="rect">
            <a:avLst/>
          </a:prstGeom>
          <a:noFill/>
        </p:spPr>
        <p:txBody>
          <a:bodyPr wrap="square" rtlCol="0">
            <a:spAutoFit/>
          </a:bodyPr>
          <a:lstStyle/>
          <a:p>
            <a:pPr algn="ctr"/>
            <a:r>
              <a:rPr lang="en-US" altLang="zh-CN" dirty="0" smtClean="0"/>
              <a:t>N x M</a:t>
            </a:r>
            <a:endParaRPr lang="zh-CN" altLang="en-US" dirty="0"/>
          </a:p>
        </p:txBody>
      </p:sp>
      <p:grpSp>
        <p:nvGrpSpPr>
          <p:cNvPr id="79" name="组合 78"/>
          <p:cNvGrpSpPr/>
          <p:nvPr/>
        </p:nvGrpSpPr>
        <p:grpSpPr>
          <a:xfrm>
            <a:off x="1704471" y="4050456"/>
            <a:ext cx="2575555" cy="1195007"/>
            <a:chOff x="1704471" y="4050456"/>
            <a:chExt cx="2575555" cy="1195007"/>
          </a:xfrm>
        </p:grpSpPr>
        <mc:AlternateContent xmlns:mc="http://schemas.openxmlformats.org/markup-compatibility/2006" xmlns:a14="http://schemas.microsoft.com/office/drawing/2010/main">
          <mc:Choice Requires="a14">
            <p:sp>
              <p:nvSpPr>
                <p:cNvPr id="73" name="文本框 72"/>
                <p:cNvSpPr txBox="1"/>
                <p:nvPr/>
              </p:nvSpPr>
              <p:spPr>
                <a:xfrm>
                  <a:off x="1704471" y="4050456"/>
                  <a:ext cx="2575555" cy="825675"/>
                </a:xfrm>
                <a:prstGeom prst="rect">
                  <a:avLst/>
                </a:prstGeom>
                <a:noFill/>
              </p:spPr>
              <p:txBody>
                <a:bodyPr wrap="square" rtlCol="0">
                  <a:spAutoFit/>
                </a:bodyPr>
                <a:lstStyle/>
                <a:p>
                  <a:pPr algn="ctr"/>
                  <a:r>
                    <a:rPr lang="en-US" altLang="zh-CN" dirty="0" smtClean="0"/>
                    <a:t>(</a:t>
                  </a:r>
                  <a14:m>
                    <m:oMath xmlns:m="http://schemas.openxmlformats.org/officeDocument/2006/math">
                      <m:m>
                        <m:mPr>
                          <m:mcs>
                            <m:mc>
                              <m:mcPr>
                                <m:count m:val="1"/>
                                <m:mcJc m:val="center"/>
                              </m:mcPr>
                            </m:mc>
                          </m:mcs>
                          <m:ctrlPr>
                            <a:rPr lang="zh-CN" altLang="zh-CN" i="1" smtClean="0">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11  </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𝑀</m:t>
                                </m:r>
                              </m:sub>
                            </m:sSub>
                            <m:r>
                              <a:rPr lang="en-US" altLang="zh-CN" i="1">
                                <a:latin typeface="Cambria Math" panose="02040503050406030204" pitchFamily="18" charset="0"/>
                              </a:rPr>
                              <m:t> </m:t>
                            </m:r>
                          </m:e>
                        </m:mr>
                        <m:mr>
                          <m:e>
                            <m:r>
                              <a:rPr lang="en-US" altLang="zh-CN" i="1">
                                <a:latin typeface="Cambria Math" panose="02040503050406030204" pitchFamily="18" charset="0"/>
                              </a:rPr>
                              <m:t>…     …      …   …   …   </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m:t>
                                </m:r>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m:t>
                                </m:r>
                                <m:r>
                                  <a:rPr lang="en-US" altLang="zh-CN" i="1">
                                    <a:latin typeface="Cambria Math" panose="02040503050406030204" pitchFamily="18" charset="0"/>
                                  </a:rPr>
                                  <m:t>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𝑁𝑀</m:t>
                                </m:r>
                              </m:sub>
                            </m:sSub>
                          </m:e>
                        </m:mr>
                      </m:m>
                    </m:oMath>
                  </a14:m>
                  <a:r>
                    <a:rPr lang="en-US" altLang="zh-CN" dirty="0" smtClean="0"/>
                    <a:t>)</a:t>
                  </a:r>
                  <a:endParaRPr lang="zh-CN" altLang="zh-CN" dirty="0"/>
                </a:p>
              </p:txBody>
            </p:sp>
          </mc:Choice>
          <mc:Fallback xmlns="">
            <p:sp>
              <p:nvSpPr>
                <p:cNvPr id="73" name="文本框 72"/>
                <p:cNvSpPr txBox="1">
                  <a:spLocks noRot="1" noChangeAspect="1" noMove="1" noResize="1" noEditPoints="1" noAdjustHandles="1" noChangeArrowheads="1" noChangeShapeType="1" noTextEdit="1"/>
                </p:cNvSpPr>
                <p:nvPr/>
              </p:nvSpPr>
              <p:spPr>
                <a:xfrm>
                  <a:off x="1704471" y="4050456"/>
                  <a:ext cx="2575555" cy="825675"/>
                </a:xfrm>
                <a:prstGeom prst="rect">
                  <a:avLst/>
                </a:prstGeom>
                <a:blipFill rotWithShape="0">
                  <a:blip r:embed="rId5"/>
                  <a:stretch>
                    <a:fillRect/>
                  </a:stretch>
                </a:blipFill>
              </p:spPr>
              <p:txBody>
                <a:bodyPr/>
                <a:lstStyle/>
                <a:p>
                  <a:r>
                    <a:rPr lang="zh-CN" altLang="en-US">
                      <a:noFill/>
                    </a:rPr>
                    <a:t> </a:t>
                  </a:r>
                </a:p>
              </p:txBody>
            </p:sp>
          </mc:Fallback>
        </mc:AlternateContent>
        <p:sp>
          <p:nvSpPr>
            <p:cNvPr id="74" name="文本框 73"/>
            <p:cNvSpPr txBox="1"/>
            <p:nvPr/>
          </p:nvSpPr>
          <p:spPr>
            <a:xfrm>
              <a:off x="2566934" y="4876131"/>
              <a:ext cx="850627" cy="369332"/>
            </a:xfrm>
            <a:prstGeom prst="rect">
              <a:avLst/>
            </a:prstGeom>
            <a:noFill/>
          </p:spPr>
          <p:txBody>
            <a:bodyPr wrap="square" rtlCol="0">
              <a:spAutoFit/>
            </a:bodyPr>
            <a:lstStyle/>
            <a:p>
              <a:pPr algn="ctr"/>
              <a:r>
                <a:rPr lang="en-US" altLang="zh-CN" smtClean="0"/>
                <a:t>N x M</a:t>
              </a:r>
              <a:endParaRPr lang="zh-CN" altLang="en-US" dirty="0"/>
            </a:p>
          </p:txBody>
        </p:sp>
      </p:grpSp>
      <p:grpSp>
        <p:nvGrpSpPr>
          <p:cNvPr id="80" name="组合 79"/>
          <p:cNvGrpSpPr/>
          <p:nvPr/>
        </p:nvGrpSpPr>
        <p:grpSpPr>
          <a:xfrm>
            <a:off x="4121040" y="4022470"/>
            <a:ext cx="2575555" cy="1222993"/>
            <a:chOff x="4121040" y="4022470"/>
            <a:chExt cx="2575555" cy="1222993"/>
          </a:xfrm>
        </p:grpSpPr>
        <mc:AlternateContent xmlns:mc="http://schemas.openxmlformats.org/markup-compatibility/2006" xmlns:a14="http://schemas.microsoft.com/office/drawing/2010/main">
          <mc:Choice Requires="a14">
            <p:sp>
              <p:nvSpPr>
                <p:cNvPr id="75" name="文本框 74"/>
                <p:cNvSpPr txBox="1"/>
                <p:nvPr/>
              </p:nvSpPr>
              <p:spPr>
                <a:xfrm>
                  <a:off x="4121040" y="4022470"/>
                  <a:ext cx="2575555" cy="895502"/>
                </a:xfrm>
                <a:prstGeom prst="rect">
                  <a:avLst/>
                </a:prstGeom>
                <a:noFill/>
              </p:spPr>
              <p:txBody>
                <a:bodyPr wrap="square" rtlCol="0">
                  <a:spAutoFit/>
                </a:bodyPr>
                <a:lstStyle/>
                <a:p>
                  <a:pPr algn="ctr"/>
                  <a:r>
                    <a:rPr lang="en-US" altLang="zh-CN" dirty="0" smtClean="0"/>
                    <a:t>(</a:t>
                  </a:r>
                  <a14:m>
                    <m:oMath xmlns:m="http://schemas.openxmlformats.org/officeDocument/2006/math">
                      <m:m>
                        <m:mPr>
                          <m:mcs>
                            <m:mc>
                              <m:mcPr>
                                <m:count m:val="1"/>
                                <m:mcJc m:val="center"/>
                              </m:mcPr>
                            </m:mc>
                          </m:mcs>
                          <m:ctrlPr>
                            <a:rPr lang="zh-CN" altLang="zh-CN" i="1" smtClean="0">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11  </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1</m:t>
                                </m:r>
                                <m:r>
                                  <a:rPr lang="en-US" altLang="zh-CN" b="0" i="1" smtClean="0">
                                    <a:latin typeface="Cambria Math" panose="02040503050406030204" pitchFamily="18" charset="0"/>
                                  </a:rPr>
                                  <m:t>𝑀</m:t>
                                </m:r>
                              </m:sub>
                            </m:sSub>
                            <m:r>
                              <a:rPr lang="en-US" altLang="zh-CN" i="1">
                                <a:latin typeface="Cambria Math" panose="02040503050406030204" pitchFamily="18" charset="0"/>
                              </a:rPr>
                              <m:t> </m:t>
                            </m:r>
                          </m:e>
                        </m:mr>
                        <m:mr>
                          <m:e>
                            <m:r>
                              <a:rPr lang="en-US" altLang="zh-CN" i="1">
                                <a:latin typeface="Cambria Math" panose="02040503050406030204" pitchFamily="18" charset="0"/>
                              </a:rPr>
                              <m:t>…     …      …   …   …   </m:t>
                            </m:r>
                          </m:e>
                        </m:mr>
                        <m:mr>
                          <m:e>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m:t>
                                </m:r>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m:t>
                                </m:r>
                                <m:r>
                                  <a:rPr lang="en-US" altLang="zh-CN" i="1">
                                    <a:latin typeface="Cambria Math" panose="02040503050406030204" pitchFamily="18" charset="0"/>
                                  </a:rPr>
                                  <m:t>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𝑁𝑀</m:t>
                                </m:r>
                              </m:sub>
                            </m:sSub>
                          </m:e>
                        </m:mr>
                      </m:m>
                    </m:oMath>
                  </a14:m>
                  <a:r>
                    <a:rPr lang="en-US" altLang="zh-CN" dirty="0" smtClean="0"/>
                    <a:t>)</a:t>
                  </a:r>
                  <a:endParaRPr lang="zh-CN" altLang="zh-CN" dirty="0"/>
                </a:p>
              </p:txBody>
            </p:sp>
          </mc:Choice>
          <mc:Fallback xmlns="">
            <p:sp>
              <p:nvSpPr>
                <p:cNvPr id="75" name="文本框 74"/>
                <p:cNvSpPr txBox="1">
                  <a:spLocks noRot="1" noChangeAspect="1" noMove="1" noResize="1" noEditPoints="1" noAdjustHandles="1" noChangeArrowheads="1" noChangeShapeType="1" noTextEdit="1"/>
                </p:cNvSpPr>
                <p:nvPr/>
              </p:nvSpPr>
              <p:spPr>
                <a:xfrm>
                  <a:off x="4121040" y="4022470"/>
                  <a:ext cx="2575555" cy="895502"/>
                </a:xfrm>
                <a:prstGeom prst="rect">
                  <a:avLst/>
                </a:prstGeom>
                <a:blipFill rotWithShape="0">
                  <a:blip r:embed="rId6"/>
                  <a:stretch>
                    <a:fillRect/>
                  </a:stretch>
                </a:blipFill>
              </p:spPr>
              <p:txBody>
                <a:bodyPr/>
                <a:lstStyle/>
                <a:p>
                  <a:r>
                    <a:rPr lang="zh-CN" altLang="en-US">
                      <a:noFill/>
                    </a:rPr>
                    <a:t> </a:t>
                  </a:r>
                </a:p>
              </p:txBody>
            </p:sp>
          </mc:Fallback>
        </mc:AlternateContent>
        <p:sp>
          <p:nvSpPr>
            <p:cNvPr id="76" name="文本框 75"/>
            <p:cNvSpPr txBox="1"/>
            <p:nvPr/>
          </p:nvSpPr>
          <p:spPr>
            <a:xfrm>
              <a:off x="4937933" y="4876131"/>
              <a:ext cx="850627" cy="369332"/>
            </a:xfrm>
            <a:prstGeom prst="rect">
              <a:avLst/>
            </a:prstGeom>
            <a:noFill/>
          </p:spPr>
          <p:txBody>
            <a:bodyPr wrap="square" rtlCol="0">
              <a:spAutoFit/>
            </a:bodyPr>
            <a:lstStyle/>
            <a:p>
              <a:pPr algn="ctr"/>
              <a:r>
                <a:rPr lang="en-US" altLang="zh-CN" dirty="0" smtClean="0"/>
                <a:t>N x M</a:t>
              </a:r>
              <a:endParaRPr lang="zh-CN" altLang="en-US" dirty="0"/>
            </a:p>
          </p:txBody>
        </p:sp>
      </p:grpSp>
      <p:grpSp>
        <p:nvGrpSpPr>
          <p:cNvPr id="81" name="组合 80"/>
          <p:cNvGrpSpPr/>
          <p:nvPr/>
        </p:nvGrpSpPr>
        <p:grpSpPr>
          <a:xfrm>
            <a:off x="6548870" y="4057448"/>
            <a:ext cx="2575555" cy="1188015"/>
            <a:chOff x="6548870" y="4057448"/>
            <a:chExt cx="2575555" cy="1188015"/>
          </a:xfrm>
        </p:grpSpPr>
        <mc:AlternateContent xmlns:mc="http://schemas.openxmlformats.org/markup-compatibility/2006" xmlns:a14="http://schemas.microsoft.com/office/drawing/2010/main">
          <mc:Choice Requires="a14">
            <p:sp>
              <p:nvSpPr>
                <p:cNvPr id="77" name="文本框 76"/>
                <p:cNvSpPr txBox="1"/>
                <p:nvPr/>
              </p:nvSpPr>
              <p:spPr>
                <a:xfrm>
                  <a:off x="6548870" y="4057448"/>
                  <a:ext cx="2575555" cy="825547"/>
                </a:xfrm>
                <a:prstGeom prst="rect">
                  <a:avLst/>
                </a:prstGeom>
                <a:noFill/>
              </p:spPr>
              <p:txBody>
                <a:bodyPr wrap="square" rtlCol="0">
                  <a:spAutoFit/>
                </a:bodyPr>
                <a:lstStyle/>
                <a:p>
                  <a:pPr algn="ctr"/>
                  <a:r>
                    <a:rPr lang="en-US" altLang="zh-CN" dirty="0" smtClean="0"/>
                    <a:t>(</a:t>
                  </a:r>
                  <a14:m>
                    <m:oMath xmlns:m="http://schemas.openxmlformats.org/officeDocument/2006/math">
                      <m:m>
                        <m:mPr>
                          <m:mcs>
                            <m:mc>
                              <m:mcPr>
                                <m:count m:val="1"/>
                                <m:mcJc m:val="center"/>
                              </m:mcPr>
                            </m:mc>
                          </m:mcs>
                          <m:ctrlPr>
                            <a:rPr lang="zh-CN" altLang="zh-CN" i="1" smtClean="0">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11  </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m:t>
                                </m:r>
                                <m:r>
                                  <a:rPr lang="en-US" altLang="zh-CN" b="0" i="1" smtClean="0">
                                    <a:latin typeface="Cambria Math" panose="02040503050406030204" pitchFamily="18" charset="0"/>
                                  </a:rPr>
                                  <m:t>𝑀</m:t>
                                </m:r>
                              </m:sub>
                            </m:sSub>
                            <m:r>
                              <a:rPr lang="en-US" altLang="zh-CN" i="1">
                                <a:latin typeface="Cambria Math" panose="02040503050406030204" pitchFamily="18" charset="0"/>
                              </a:rPr>
                              <m:t> </m:t>
                            </m:r>
                          </m:e>
                        </m:mr>
                        <m:mr>
                          <m:e>
                            <m:r>
                              <a:rPr lang="en-US" altLang="zh-CN" i="1">
                                <a:latin typeface="Cambria Math" panose="02040503050406030204" pitchFamily="18" charset="0"/>
                              </a:rPr>
                              <m:t>…     …      …   …   …   </m:t>
                            </m:r>
                          </m:e>
                        </m:mr>
                        <m:mr>
                          <m:e>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𝑁</m:t>
                                </m:r>
                                <m:r>
                                  <a:rPr lang="en-US" altLang="zh-CN" i="1">
                                    <a:latin typeface="Cambria Math" panose="02040503050406030204" pitchFamily="18" charset="0"/>
                                  </a:rPr>
                                  <m:t>1</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𝑁</m:t>
                                </m:r>
                                <m:r>
                                  <a:rPr lang="en-US" altLang="zh-CN" i="1">
                                    <a:latin typeface="Cambria Math" panose="02040503050406030204" pitchFamily="18" charset="0"/>
                                  </a:rPr>
                                  <m:t>2</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𝑁</m:t>
                                </m:r>
                                <m:r>
                                  <a:rPr lang="en-US" altLang="zh-CN" i="1">
                                    <a:latin typeface="Cambria Math" panose="02040503050406030204" pitchFamily="18" charset="0"/>
                                  </a:rPr>
                                  <m:t>3</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𝑁𝑀</m:t>
                                </m:r>
                              </m:sub>
                            </m:sSub>
                          </m:e>
                        </m:mr>
                      </m:m>
                    </m:oMath>
                  </a14:m>
                  <a:r>
                    <a:rPr lang="en-US" altLang="zh-CN" dirty="0" smtClean="0"/>
                    <a:t>)</a:t>
                  </a:r>
                  <a:endParaRPr lang="zh-CN" altLang="zh-CN" dirty="0"/>
                </a:p>
              </p:txBody>
            </p:sp>
          </mc:Choice>
          <mc:Fallback xmlns="">
            <p:sp>
              <p:nvSpPr>
                <p:cNvPr id="77" name="文本框 76"/>
                <p:cNvSpPr txBox="1">
                  <a:spLocks noRot="1" noChangeAspect="1" noMove="1" noResize="1" noEditPoints="1" noAdjustHandles="1" noChangeArrowheads="1" noChangeShapeType="1" noTextEdit="1"/>
                </p:cNvSpPr>
                <p:nvPr/>
              </p:nvSpPr>
              <p:spPr>
                <a:xfrm>
                  <a:off x="6548870" y="4057448"/>
                  <a:ext cx="2575555" cy="825547"/>
                </a:xfrm>
                <a:prstGeom prst="rect">
                  <a:avLst/>
                </a:prstGeom>
                <a:blipFill rotWithShape="0">
                  <a:blip r:embed="rId7"/>
                  <a:stretch>
                    <a:fillRect/>
                  </a:stretch>
                </a:blipFill>
              </p:spPr>
              <p:txBody>
                <a:bodyPr/>
                <a:lstStyle/>
                <a:p>
                  <a:r>
                    <a:rPr lang="zh-CN" altLang="en-US">
                      <a:noFill/>
                    </a:rPr>
                    <a:t> </a:t>
                  </a:r>
                </a:p>
              </p:txBody>
            </p:sp>
          </mc:Fallback>
        </mc:AlternateContent>
        <p:sp>
          <p:nvSpPr>
            <p:cNvPr id="78" name="文本框 77"/>
            <p:cNvSpPr txBox="1"/>
            <p:nvPr/>
          </p:nvSpPr>
          <p:spPr>
            <a:xfrm>
              <a:off x="7411335" y="4876131"/>
              <a:ext cx="850627" cy="369332"/>
            </a:xfrm>
            <a:prstGeom prst="rect">
              <a:avLst/>
            </a:prstGeom>
            <a:noFill/>
          </p:spPr>
          <p:txBody>
            <a:bodyPr wrap="square" rtlCol="0">
              <a:spAutoFit/>
            </a:bodyPr>
            <a:lstStyle/>
            <a:p>
              <a:pPr algn="ctr"/>
              <a:r>
                <a:rPr lang="en-US" altLang="zh-CN" dirty="0" smtClean="0"/>
                <a:t>N x M</a:t>
              </a:r>
              <a:endParaRPr lang="zh-CN" altLang="en-US" dirty="0"/>
            </a:p>
          </p:txBody>
        </p:sp>
      </p:grpSp>
      <p:sp>
        <p:nvSpPr>
          <p:cNvPr id="84" name="下箭头 83"/>
          <p:cNvSpPr/>
          <p:nvPr/>
        </p:nvSpPr>
        <p:spPr>
          <a:xfrm>
            <a:off x="5165215" y="3497182"/>
            <a:ext cx="432079" cy="381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4236116" y="5356134"/>
            <a:ext cx="2254260" cy="830997"/>
          </a:xfrm>
          <a:prstGeom prst="rect">
            <a:avLst/>
          </a:prstGeom>
          <a:noFill/>
        </p:spPr>
        <p:txBody>
          <a:bodyPr wrap="square" rtlCol="0">
            <a:spAutoFit/>
          </a:bodyPr>
          <a:lstStyle/>
          <a:p>
            <a:pPr algn="ctr"/>
            <a:r>
              <a:rPr lang="en-US" altLang="zh-CN" sz="2400" b="1" dirty="0" smtClean="0">
                <a:latin typeface="Times New Roman" panose="02020603050405020304" pitchFamily="18" charset="0"/>
                <a:cs typeface="Times New Roman" panose="02020603050405020304" pitchFamily="18" charset="0"/>
              </a:rPr>
              <a:t>Convolution</a:t>
            </a:r>
          </a:p>
          <a:p>
            <a:pPr algn="ct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卷积</a:t>
            </a:r>
            <a:r>
              <a:rPr lang="en-US"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sp>
        <p:nvSpPr>
          <p:cNvPr id="86" name="文本框 85"/>
          <p:cNvSpPr txBox="1"/>
          <p:nvPr/>
        </p:nvSpPr>
        <p:spPr>
          <a:xfrm>
            <a:off x="579444" y="5897124"/>
            <a:ext cx="3119561" cy="646331"/>
          </a:xfrm>
          <a:prstGeom prst="rect">
            <a:avLst/>
          </a:prstGeom>
          <a:noFill/>
        </p:spPr>
        <p:txBody>
          <a:bodyPr wrap="square" rtlCol="0">
            <a:spAutoFit/>
          </a:bodyPr>
          <a:lstStyle/>
          <a:p>
            <a:r>
              <a:rPr lang="zh-CN" altLang="en-US" dirty="0"/>
              <a:t>通常情况</a:t>
            </a:r>
            <a:r>
              <a:rPr lang="zh-CN" altLang="en-US" dirty="0" smtClean="0"/>
              <a:t>下，</a:t>
            </a:r>
            <a:r>
              <a:rPr lang="en-US" altLang="zh-CN" dirty="0" smtClean="0"/>
              <a:t>N = M</a:t>
            </a:r>
            <a:r>
              <a:rPr lang="zh-CN" altLang="en-US" dirty="0" smtClean="0"/>
              <a:t>，</a:t>
            </a:r>
            <a:r>
              <a:rPr lang="en-US" altLang="zh-CN" dirty="0" smtClean="0"/>
              <a:t>n = m</a:t>
            </a:r>
          </a:p>
          <a:p>
            <a:r>
              <a:rPr lang="zh-CN" altLang="en-US" dirty="0" smtClean="0"/>
              <a:t>低纬度会使用</a:t>
            </a:r>
            <a:r>
              <a:rPr lang="en-US" altLang="zh-CN" dirty="0" smtClean="0"/>
              <a:t>0</a:t>
            </a:r>
            <a:r>
              <a:rPr lang="zh-CN" altLang="en-US" dirty="0" smtClean="0"/>
              <a:t>来填充至高纬。</a:t>
            </a:r>
            <a:endParaRPr lang="zh-CN" altLang="en-US" dirty="0"/>
          </a:p>
        </p:txBody>
      </p:sp>
    </p:spTree>
    <p:extLst>
      <p:ext uri="{BB962C8B-B14F-4D97-AF65-F5344CB8AC3E}">
        <p14:creationId xmlns:p14="http://schemas.microsoft.com/office/powerpoint/2010/main" val="416275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58333E-6 4.81481E-6 L 0.09375 -0.1345 " pathEditMode="relative" rAng="0" ptsTypes="AA">
                                      <p:cBhvr>
                                        <p:cTn id="6" dur="1000" fill="hold"/>
                                        <p:tgtEl>
                                          <p:spTgt spid="65"/>
                                        </p:tgtEl>
                                        <p:attrNameLst>
                                          <p:attrName>ppt_x</p:attrName>
                                          <p:attrName>ppt_y</p:attrName>
                                        </p:attrNameLst>
                                      </p:cBhvr>
                                      <p:rCtr x="4688" y="-6736"/>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09375 -0.1345 L 0.24322 -0.13102 " pathEditMode="relative" rAng="0" ptsTypes="AA">
                                      <p:cBhvr>
                                        <p:cTn id="9" dur="500" fill="hold"/>
                                        <p:tgtEl>
                                          <p:spTgt spid="65"/>
                                        </p:tgtEl>
                                        <p:attrNameLst>
                                          <p:attrName>ppt_x</p:attrName>
                                          <p:attrName>ppt_y</p:attrName>
                                        </p:attrNameLst>
                                      </p:cBhvr>
                                      <p:rCtr x="7474" y="162"/>
                                    </p:animMotion>
                                  </p:childTnLst>
                                </p:cTn>
                              </p:par>
                            </p:childTnLst>
                          </p:cTn>
                        </p:par>
                        <p:par>
                          <p:cTn id="10" fill="hold">
                            <p:stCondLst>
                              <p:cond delay="1500"/>
                            </p:stCondLst>
                            <p:childTnLst>
                              <p:par>
                                <p:cTn id="11" presetID="56" presetClass="path" presetSubtype="0" accel="50000" decel="50000" fill="hold" nodeType="afterEffect">
                                  <p:stCondLst>
                                    <p:cond delay="0"/>
                                  </p:stCondLst>
                                  <p:childTnLst>
                                    <p:animMotion origin="layout" path="M 0.24322 -0.13102 L 0.0944 0.13726 " pathEditMode="relative" rAng="0" ptsTypes="AA">
                                      <p:cBhvr>
                                        <p:cTn id="12" dur="500" fill="hold"/>
                                        <p:tgtEl>
                                          <p:spTgt spid="65"/>
                                        </p:tgtEl>
                                        <p:attrNameLst>
                                          <p:attrName>ppt_x</p:attrName>
                                          <p:attrName>ppt_y</p:attrName>
                                        </p:attrNameLst>
                                      </p:cBhvr>
                                      <p:rCtr x="-7448" y="13403"/>
                                    </p:animMotion>
                                  </p:childTnLst>
                                </p:cTn>
                              </p:par>
                            </p:childTnLst>
                          </p:cTn>
                        </p:par>
                        <p:par>
                          <p:cTn id="13" fill="hold">
                            <p:stCondLst>
                              <p:cond delay="2000"/>
                            </p:stCondLst>
                            <p:childTnLst>
                              <p:par>
                                <p:cTn id="14" presetID="63" presetClass="path" presetSubtype="0" accel="50000" decel="50000" fill="hold" nodeType="afterEffect">
                                  <p:stCondLst>
                                    <p:cond delay="0"/>
                                  </p:stCondLst>
                                  <p:childTnLst>
                                    <p:animMotion origin="layout" path="M 0.09441 0.13726 L 0.24609 0.13425 " pathEditMode="relative" rAng="0" ptsTypes="AA">
                                      <p:cBhvr>
                                        <p:cTn id="15" dur="500" fill="hold"/>
                                        <p:tgtEl>
                                          <p:spTgt spid="65"/>
                                        </p:tgtEl>
                                        <p:attrNameLst>
                                          <p:attrName>ppt_x</p:attrName>
                                          <p:attrName>ppt_y</p:attrName>
                                        </p:attrNameLst>
                                      </p:cBhvr>
                                      <p:rCtr x="7630" y="532"/>
                                    </p:animMotion>
                                  </p:childTnLst>
                                </p:cTn>
                              </p:par>
                            </p:childTnLst>
                          </p:cTn>
                        </p:par>
                        <p:par>
                          <p:cTn id="16" fill="hold">
                            <p:stCondLst>
                              <p:cond delay="2500"/>
                            </p:stCondLst>
                            <p:childTnLst>
                              <p:par>
                                <p:cTn id="17" presetID="56" presetClass="path" presetSubtype="0" accel="50000" decel="50000" fill="hold" nodeType="afterEffect">
                                  <p:stCondLst>
                                    <p:cond delay="0"/>
                                  </p:stCondLst>
                                  <p:childTnLst>
                                    <p:animMotion origin="layout" path="M 0.24609 0.13426 L 0.00104 0.38773 " pathEditMode="relative" rAng="0" ptsTypes="AA">
                                      <p:cBhvr>
                                        <p:cTn id="18" dur="500" fill="hold"/>
                                        <p:tgtEl>
                                          <p:spTgt spid="65"/>
                                        </p:tgtEl>
                                        <p:attrNameLst>
                                          <p:attrName>ppt_x</p:attrName>
                                          <p:attrName>ppt_y</p:attrName>
                                        </p:attrNameLst>
                                      </p:cBhvr>
                                      <p:rCtr x="-12083" y="12384"/>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childTnLst>
                          </p:cTn>
                        </p:par>
                        <p:par>
                          <p:cTn id="24" fill="hold">
                            <p:stCondLst>
                              <p:cond delay="500"/>
                            </p:stCondLst>
                            <p:childTnLst>
                              <p:par>
                                <p:cTn id="25" presetID="42"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1" animBg="1"/>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CNN(Convolutional Neural Network)</a:t>
            </a:r>
            <a:br>
              <a:rPr lang="en-US" altLang="zh-CN" dirty="0" smtClean="0"/>
            </a:br>
            <a:r>
              <a:rPr lang="zh-CN" altLang="en-US" dirty="0" smtClean="0"/>
              <a:t>卷积神经网络</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266840610"/>
              </p:ext>
            </p:extLst>
          </p:nvPr>
        </p:nvGraphicFramePr>
        <p:xfrm>
          <a:off x="4093599" y="2255140"/>
          <a:ext cx="5477526" cy="3430529"/>
        </p:xfrm>
        <a:graphic>
          <a:graphicData uri="http://schemas.openxmlformats.org/drawingml/2006/table">
            <a:tbl>
              <a:tblPr firstRow="1" bandRow="1">
                <a:tableStyleId>{5C22544A-7EE6-4342-B048-85BDC9FD1C3A}</a:tableStyleId>
              </a:tblPr>
              <a:tblGrid>
                <a:gridCol w="1825842"/>
                <a:gridCol w="1825842"/>
                <a:gridCol w="1825842"/>
              </a:tblGrid>
              <a:tr h="749777">
                <a:tc>
                  <a:txBody>
                    <a:bodyPr/>
                    <a:lstStyle/>
                    <a:p>
                      <a:pPr algn="ctr"/>
                      <a:r>
                        <a:rPr lang="zh-CN" altLang="en-US" dirty="0" smtClean="0"/>
                        <a:t>维度</a:t>
                      </a:r>
                      <a:endParaRPr lang="zh-CN" altLang="en-US" dirty="0"/>
                    </a:p>
                  </a:txBody>
                  <a:tcPr/>
                </a:tc>
                <a:tc>
                  <a:txBody>
                    <a:bodyPr/>
                    <a:lstStyle/>
                    <a:p>
                      <a:pPr algn="ctr"/>
                      <a:r>
                        <a:rPr lang="zh-CN" altLang="en-US" dirty="0" smtClean="0"/>
                        <a:t>单通道</a:t>
                      </a:r>
                      <a:endParaRPr lang="zh-CN" altLang="en-US" dirty="0"/>
                    </a:p>
                  </a:txBody>
                  <a:tcPr/>
                </a:tc>
                <a:tc>
                  <a:txBody>
                    <a:bodyPr/>
                    <a:lstStyle/>
                    <a:p>
                      <a:pPr algn="ctr"/>
                      <a:r>
                        <a:rPr lang="zh-CN" altLang="en-US" dirty="0" smtClean="0"/>
                        <a:t>多通道</a:t>
                      </a:r>
                      <a:endParaRPr lang="zh-CN" altLang="en-US" dirty="0"/>
                    </a:p>
                  </a:txBody>
                  <a:tcPr/>
                </a:tc>
              </a:tr>
              <a:tr h="943520">
                <a:tc>
                  <a:txBody>
                    <a:bodyPr/>
                    <a:lstStyle/>
                    <a:p>
                      <a:pPr algn="ctr"/>
                      <a:r>
                        <a:rPr lang="en-US" altLang="zh-CN" dirty="0" smtClean="0"/>
                        <a:t>1</a:t>
                      </a:r>
                      <a:endParaRPr lang="zh-CN" altLang="en-US" dirty="0"/>
                    </a:p>
                  </a:txBody>
                  <a:tcPr/>
                </a:tc>
                <a:tc>
                  <a:txBody>
                    <a:bodyPr/>
                    <a:lstStyle/>
                    <a:p>
                      <a:pPr algn="ctr"/>
                      <a:r>
                        <a:rPr lang="zh-CN" altLang="en-US" dirty="0" smtClean="0"/>
                        <a:t>音频波形</a:t>
                      </a:r>
                      <a:endParaRPr lang="zh-CN" altLang="en-US" dirty="0"/>
                    </a:p>
                  </a:txBody>
                  <a:tcPr/>
                </a:tc>
                <a:tc>
                  <a:txBody>
                    <a:bodyPr/>
                    <a:lstStyle/>
                    <a:p>
                      <a:pPr algn="ctr"/>
                      <a:r>
                        <a:rPr lang="zh-CN" altLang="en-US" dirty="0" smtClean="0"/>
                        <a:t>骨架动画</a:t>
                      </a:r>
                      <a:endParaRPr lang="zh-CN" altLang="en-US" dirty="0"/>
                    </a:p>
                  </a:txBody>
                  <a:tcPr/>
                </a:tc>
              </a:tr>
              <a:tr h="998629">
                <a:tc>
                  <a:txBody>
                    <a:bodyPr/>
                    <a:lstStyle/>
                    <a:p>
                      <a:pPr algn="ctr"/>
                      <a:r>
                        <a:rPr lang="en-US" altLang="zh-CN" dirty="0" smtClean="0"/>
                        <a:t>2</a:t>
                      </a:r>
                      <a:endParaRPr lang="zh-CN" altLang="en-US" dirty="0"/>
                    </a:p>
                  </a:txBody>
                  <a:tcPr/>
                </a:tc>
                <a:tc>
                  <a:txBody>
                    <a:bodyPr/>
                    <a:lstStyle/>
                    <a:p>
                      <a:r>
                        <a:rPr lang="zh-CN" altLang="en-US" sz="1800" b="0" i="0" u="none" strike="noStrike" kern="1200" baseline="0" dirty="0" smtClean="0">
                          <a:solidFill>
                            <a:schemeClr val="dk1"/>
                          </a:solidFill>
                          <a:latin typeface="+mn-lt"/>
                          <a:ea typeface="+mn-ea"/>
                          <a:cs typeface="+mn-cs"/>
                        </a:rPr>
                        <a:t>已经使用傅立叶变换预处理过的</a:t>
                      </a:r>
                    </a:p>
                    <a:p>
                      <a:r>
                        <a:rPr lang="zh-CN" altLang="en-US" sz="1800" b="0" i="0" u="none" strike="noStrike" kern="1200" baseline="0" dirty="0" smtClean="0">
                          <a:solidFill>
                            <a:schemeClr val="dk1"/>
                          </a:solidFill>
                          <a:latin typeface="+mn-lt"/>
                          <a:ea typeface="+mn-ea"/>
                          <a:cs typeface="+mn-cs"/>
                        </a:rPr>
                        <a:t>音频数据</a:t>
                      </a:r>
                      <a:endParaRPr lang="zh-CN" altLang="en-US" dirty="0"/>
                    </a:p>
                  </a:txBody>
                  <a:tcPr/>
                </a:tc>
                <a:tc>
                  <a:txBody>
                    <a:bodyPr/>
                    <a:lstStyle/>
                    <a:p>
                      <a:pPr algn="ctr"/>
                      <a:r>
                        <a:rPr lang="zh-CN" altLang="en-US" sz="1800" b="0" i="0" u="none" strike="noStrike" kern="1200" baseline="0" dirty="0" smtClean="0">
                          <a:solidFill>
                            <a:schemeClr val="dk1"/>
                          </a:solidFill>
                          <a:latin typeface="+mn-lt"/>
                          <a:ea typeface="+mn-ea"/>
                          <a:cs typeface="+mn-cs"/>
                        </a:rPr>
                        <a:t>彩色图像数据</a:t>
                      </a:r>
                      <a:endParaRPr lang="zh-CN" altLang="en-US" dirty="0"/>
                    </a:p>
                  </a:txBody>
                  <a:tcPr/>
                </a:tc>
              </a:tr>
              <a:tr h="738603">
                <a:tc>
                  <a:txBody>
                    <a:bodyPr/>
                    <a:lstStyle/>
                    <a:p>
                      <a:pPr algn="ctr"/>
                      <a:r>
                        <a:rPr lang="en-US" altLang="zh-CN" dirty="0" smtClean="0"/>
                        <a:t>3</a:t>
                      </a:r>
                      <a:endParaRPr lang="zh-CN" altLang="en-US" dirty="0"/>
                    </a:p>
                  </a:txBody>
                  <a:tcPr/>
                </a:tc>
                <a:tc>
                  <a:txBody>
                    <a:bodyPr/>
                    <a:lstStyle/>
                    <a:p>
                      <a:pPr algn="ctr"/>
                      <a:r>
                        <a:rPr lang="zh-CN" altLang="en-US" sz="1800" b="0" i="0" u="none" strike="noStrike" kern="1200" baseline="0" dirty="0" smtClean="0">
                          <a:solidFill>
                            <a:schemeClr val="dk1"/>
                          </a:solidFill>
                          <a:latin typeface="+mn-lt"/>
                          <a:ea typeface="+mn-ea"/>
                          <a:cs typeface="+mn-cs"/>
                        </a:rPr>
                        <a:t>体积数据</a:t>
                      </a:r>
                      <a:endParaRPr lang="zh-CN" altLang="en-US" dirty="0"/>
                    </a:p>
                  </a:txBody>
                  <a:tcPr/>
                </a:tc>
                <a:tc>
                  <a:txBody>
                    <a:bodyPr/>
                    <a:lstStyle/>
                    <a:p>
                      <a:pPr algn="ctr"/>
                      <a:r>
                        <a:rPr lang="zh-CN" altLang="en-US" sz="1800" b="0" i="0" u="none" strike="noStrike" kern="1200" baseline="0" dirty="0" smtClean="0">
                          <a:solidFill>
                            <a:schemeClr val="dk1"/>
                          </a:solidFill>
                          <a:latin typeface="+mn-lt"/>
                          <a:ea typeface="+mn-ea"/>
                          <a:cs typeface="+mn-cs"/>
                        </a:rPr>
                        <a:t>彩色视频数据</a:t>
                      </a:r>
                      <a:endParaRPr lang="zh-CN" altLang="en-US" dirty="0"/>
                    </a:p>
                  </a:txBody>
                  <a:tcPr/>
                </a:tc>
              </a:tr>
            </a:tbl>
          </a:graphicData>
        </a:graphic>
      </p:graphicFrame>
      <p:sp>
        <p:nvSpPr>
          <p:cNvPr id="5" name="内容占位符 2"/>
          <p:cNvSpPr>
            <a:spLocks noGrp="1"/>
          </p:cNvSpPr>
          <p:nvPr>
            <p:ph idx="1"/>
          </p:nvPr>
        </p:nvSpPr>
        <p:spPr>
          <a:xfrm>
            <a:off x="677334" y="2169136"/>
            <a:ext cx="3074271" cy="4470947"/>
          </a:xfrm>
        </p:spPr>
        <p:txBody>
          <a:bodyPr>
            <a:normAutofit/>
          </a:bodyPr>
          <a:lstStyle/>
          <a:p>
            <a:r>
              <a:rPr lang="zh-CN" altLang="en-US" sz="2000" spc="-150" dirty="0" smtClean="0"/>
              <a:t>最早由日本</a:t>
            </a:r>
            <a:r>
              <a:rPr lang="zh-CN" altLang="en-US" sz="2000" spc="-150" dirty="0"/>
              <a:t>学者福岛邦</a:t>
            </a:r>
            <a:r>
              <a:rPr lang="zh-CN" altLang="en-US" sz="2000" spc="-150" dirty="0" smtClean="0"/>
              <a:t>彦在</a:t>
            </a:r>
            <a:r>
              <a:rPr lang="en-US" altLang="zh-CN" sz="2000" dirty="0"/>
              <a:t>1980</a:t>
            </a:r>
            <a:r>
              <a:rPr lang="zh-CN" altLang="en-US" sz="2000" spc="-150" dirty="0" smtClean="0"/>
              <a:t>年提出。其仿造</a:t>
            </a:r>
            <a:r>
              <a:rPr lang="zh-CN" altLang="en-US" sz="2000" spc="-150" dirty="0"/>
              <a:t>生物的视觉皮层（</a:t>
            </a:r>
            <a:r>
              <a:rPr lang="en-US" altLang="zh-CN" sz="2000" dirty="0"/>
              <a:t>visual cortex</a:t>
            </a:r>
            <a:r>
              <a:rPr lang="zh-CN" altLang="en-US" sz="2000" spc="-150" dirty="0"/>
              <a:t>）设计了以“</a:t>
            </a:r>
            <a:r>
              <a:rPr lang="en-US" altLang="zh-CN" sz="2000" dirty="0" err="1"/>
              <a:t>neocognition</a:t>
            </a:r>
            <a:r>
              <a:rPr lang="en-US" altLang="zh-CN" sz="2000" spc="-150" dirty="0"/>
              <a:t>”</a:t>
            </a:r>
            <a:r>
              <a:rPr lang="zh-CN" altLang="en-US" sz="2000" spc="-150" dirty="0"/>
              <a:t>命名的</a:t>
            </a:r>
            <a:r>
              <a:rPr lang="zh-CN" altLang="en-US" sz="2000" spc="-150" dirty="0" smtClean="0"/>
              <a:t>神经网络。</a:t>
            </a:r>
            <a:endParaRPr lang="en-US" altLang="zh-CN" sz="2000" spc="-150" dirty="0" smtClean="0"/>
          </a:p>
          <a:p>
            <a:endParaRPr lang="en-US" altLang="zh-CN" sz="2000" spc="-150" dirty="0" smtClean="0"/>
          </a:p>
          <a:p>
            <a:r>
              <a:rPr lang="en-US" altLang="zh-CN" sz="2000" dirty="0" err="1"/>
              <a:t>Yann</a:t>
            </a:r>
            <a:r>
              <a:rPr lang="en-US" altLang="zh-CN" sz="2000" dirty="0"/>
              <a:t> </a:t>
            </a:r>
            <a:r>
              <a:rPr lang="en-US" altLang="zh-CN" sz="2000" dirty="0" err="1"/>
              <a:t>LeCun</a:t>
            </a:r>
            <a:r>
              <a:rPr lang="zh-CN" altLang="en-US" sz="2000" spc="-150" dirty="0"/>
              <a:t>在</a:t>
            </a:r>
            <a:r>
              <a:rPr lang="en-US" altLang="zh-CN" sz="2000" dirty="0"/>
              <a:t>1989</a:t>
            </a:r>
            <a:r>
              <a:rPr lang="zh-CN" altLang="en-US" sz="2000" spc="-150" dirty="0"/>
              <a:t>年成功将卷积神经网络应用于图像分类</a:t>
            </a:r>
            <a:endParaRPr lang="en-US" altLang="zh-CN" sz="2000" spc="-150" dirty="0" smtClean="0"/>
          </a:p>
          <a:p>
            <a:pPr marL="0" indent="0">
              <a:buNone/>
            </a:pPr>
            <a:endParaRPr lang="en-US" altLang="zh-CN" dirty="0"/>
          </a:p>
          <a:p>
            <a:endParaRPr lang="zh-CN" altLang="en-US" dirty="0"/>
          </a:p>
        </p:txBody>
      </p:sp>
      <p:sp>
        <p:nvSpPr>
          <p:cNvPr id="6" name="文本框 5"/>
          <p:cNvSpPr txBox="1"/>
          <p:nvPr/>
        </p:nvSpPr>
        <p:spPr>
          <a:xfrm>
            <a:off x="6093151" y="5768411"/>
            <a:ext cx="1410056" cy="369332"/>
          </a:xfrm>
          <a:prstGeom prst="rect">
            <a:avLst/>
          </a:prstGeom>
          <a:noFill/>
        </p:spPr>
        <p:txBody>
          <a:bodyPr wrap="square" rtlCol="0">
            <a:spAutoFit/>
          </a:bodyPr>
          <a:lstStyle/>
          <a:p>
            <a:pPr algn="ctr"/>
            <a:r>
              <a:rPr lang="zh-CN" altLang="en-US" b="1" dirty="0" smtClean="0"/>
              <a:t>适用场景</a:t>
            </a:r>
            <a:endParaRPr lang="zh-CN" altLang="en-US" b="1" dirty="0"/>
          </a:p>
        </p:txBody>
      </p:sp>
    </p:spTree>
    <p:extLst>
      <p:ext uri="{BB962C8B-B14F-4D97-AF65-F5344CB8AC3E}">
        <p14:creationId xmlns:p14="http://schemas.microsoft.com/office/powerpoint/2010/main" val="7030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77334" y="609600"/>
            <a:ext cx="8596668" cy="1320800"/>
          </a:xfrm>
        </p:spPr>
        <p:txBody>
          <a:bodyPr/>
          <a:lstStyle/>
          <a:p>
            <a:r>
              <a:rPr lang="zh-CN" altLang="en-US" dirty="0" smtClean="0"/>
              <a:t>为什么叫神经网络？</a:t>
            </a:r>
            <a:endParaRPr lang="zh-CN" altLang="en-US" dirty="0"/>
          </a:p>
        </p:txBody>
      </p:sp>
      <p:sp>
        <p:nvSpPr>
          <p:cNvPr id="6" name="内容占位符 2"/>
          <p:cNvSpPr>
            <a:spLocks noGrp="1"/>
          </p:cNvSpPr>
          <p:nvPr>
            <p:ph idx="1"/>
          </p:nvPr>
        </p:nvSpPr>
        <p:spPr>
          <a:xfrm>
            <a:off x="677334" y="1605113"/>
            <a:ext cx="8596668" cy="5163156"/>
          </a:xfrm>
        </p:spPr>
        <p:txBody>
          <a:bodyPr>
            <a:normAutofit/>
          </a:bodyPr>
          <a:lstStyle/>
          <a:p>
            <a:r>
              <a:rPr lang="zh-CN" altLang="en-US" sz="2000" spc="-150" dirty="0" smtClean="0"/>
              <a:t>生物的视觉神经系统：</a:t>
            </a:r>
            <a:endParaRPr lang="en-US" altLang="zh-CN" sz="2000" spc="-150" dirty="0" smtClean="0"/>
          </a:p>
          <a:p>
            <a:pPr lvl="1"/>
            <a:r>
              <a:rPr lang="zh-CN" altLang="en-US" sz="2000" spc="-150" dirty="0"/>
              <a:t>眼睛是一个成像系统，图像通过瞳孔，晶状体最终在视网膜上成像。这部分属于光学系统。</a:t>
            </a:r>
            <a:endParaRPr lang="en-US" altLang="zh-CN" sz="2000" spc="-150" dirty="0"/>
          </a:p>
          <a:p>
            <a:pPr lvl="1"/>
            <a:r>
              <a:rPr lang="zh-CN" altLang="en-US" sz="2000" spc="-150" dirty="0"/>
              <a:t>视网膜上布满大量光感受细胞，将光刺激转换为神经冲动进入视觉神经系统。</a:t>
            </a:r>
            <a:endParaRPr lang="en-US" altLang="zh-CN" sz="2000" spc="-150" dirty="0"/>
          </a:p>
          <a:p>
            <a:pPr lvl="1"/>
            <a:r>
              <a:rPr lang="zh-CN" altLang="en-US" sz="2000" spc="-150" dirty="0"/>
              <a:t>神经冲动经过视觉通路进入大脑的初级视觉皮层。</a:t>
            </a:r>
            <a:endParaRPr lang="en-US" altLang="zh-CN" sz="2000" spc="-150" dirty="0"/>
          </a:p>
          <a:p>
            <a:pPr lvl="1"/>
            <a:r>
              <a:rPr lang="zh-CN" altLang="en-US" sz="2000" spc="-150" dirty="0"/>
              <a:t>视觉皮层也是分层处理的，分别为</a:t>
            </a:r>
            <a:r>
              <a:rPr lang="en-US" altLang="zh-CN" sz="2000" dirty="0" err="1"/>
              <a:t>V1~V5</a:t>
            </a:r>
            <a:r>
              <a:rPr lang="zh-CN" altLang="en-US" sz="2000" spc="-150" dirty="0"/>
              <a:t>（</a:t>
            </a:r>
            <a:r>
              <a:rPr lang="en-US" altLang="zh-CN" sz="2000" dirty="0"/>
              <a:t>V</a:t>
            </a:r>
            <a:r>
              <a:rPr lang="zh-CN" altLang="en-US" sz="2000" dirty="0"/>
              <a:t>：</a:t>
            </a:r>
            <a:r>
              <a:rPr lang="en-US" altLang="zh-CN" sz="2000" dirty="0"/>
              <a:t>Version</a:t>
            </a:r>
            <a:r>
              <a:rPr lang="zh-CN" altLang="en-US" sz="2000" spc="-150" dirty="0"/>
              <a:t>）。每一层处理一部分特定信息信号传递顺序大致为</a:t>
            </a:r>
            <a:r>
              <a:rPr lang="en-US" altLang="zh-CN" sz="2000" dirty="0" err="1"/>
              <a:t>V1</a:t>
            </a:r>
            <a:r>
              <a:rPr lang="en-US" altLang="zh-CN" sz="2000" dirty="0"/>
              <a:t> -&gt; </a:t>
            </a:r>
            <a:r>
              <a:rPr lang="en-US" altLang="zh-CN" sz="2000" dirty="0" err="1"/>
              <a:t>V5</a:t>
            </a:r>
            <a:r>
              <a:rPr lang="en-US" altLang="zh-CN" sz="2000" spc="-150" dirty="0"/>
              <a:t>,</a:t>
            </a:r>
            <a:r>
              <a:rPr lang="zh-CN" altLang="en-US" sz="2000" spc="-150" dirty="0"/>
              <a:t>但是并不是线性关系，比如</a:t>
            </a:r>
            <a:r>
              <a:rPr lang="en-US" altLang="zh-CN" sz="2000" dirty="0" err="1"/>
              <a:t>V2</a:t>
            </a:r>
            <a:r>
              <a:rPr lang="zh-CN" altLang="en-US" sz="2000" spc="-150" dirty="0"/>
              <a:t>层和其他所有层均有连接。</a:t>
            </a:r>
            <a:endParaRPr lang="en-US" altLang="zh-CN" sz="2000" spc="-150" dirty="0"/>
          </a:p>
          <a:p>
            <a:endParaRPr lang="en-US" altLang="zh-CN" dirty="0"/>
          </a:p>
          <a:p>
            <a:pPr marL="0" indent="0">
              <a:buNone/>
            </a:pPr>
            <a:r>
              <a:rPr lang="en-US" altLang="zh-CN" dirty="0" smtClean="0"/>
              <a:t>	</a:t>
            </a:r>
          </a:p>
        </p:txBody>
      </p:sp>
    </p:spTree>
    <p:extLst>
      <p:ext uri="{BB962C8B-B14F-4D97-AF65-F5344CB8AC3E}">
        <p14:creationId xmlns:p14="http://schemas.microsoft.com/office/powerpoint/2010/main" val="1531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514964" y="468522"/>
            <a:ext cx="8596668" cy="51631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000" spc="-150" dirty="0"/>
              <a:t>在</a:t>
            </a:r>
            <a:r>
              <a:rPr lang="en-US" altLang="zh-CN" sz="2000" dirty="0"/>
              <a:t>1958</a:t>
            </a:r>
            <a:r>
              <a:rPr lang="zh-CN" altLang="en-US" sz="2000" spc="-150" dirty="0"/>
              <a:t>年起对猫的视觉皮层研究中发现：</a:t>
            </a:r>
            <a:endParaRPr lang="en-US" altLang="zh-CN" sz="2000" spc="-150" dirty="0"/>
          </a:p>
          <a:p>
            <a:pPr lvl="1"/>
            <a:r>
              <a:rPr lang="en-US" altLang="zh-CN" sz="2000" spc="-150" dirty="0" err="1"/>
              <a:t>V1</a:t>
            </a:r>
            <a:r>
              <a:rPr lang="zh-CN" altLang="en-US" sz="2000" spc="-150" dirty="0"/>
              <a:t>皮层含有简单细胞（</a:t>
            </a:r>
            <a:r>
              <a:rPr lang="en-US" altLang="zh-CN" sz="2000" dirty="0"/>
              <a:t>simple cell</a:t>
            </a:r>
            <a:r>
              <a:rPr lang="zh-CN" altLang="en-US" sz="2000" spc="-150" dirty="0"/>
              <a:t>）和复杂细胞（</a:t>
            </a:r>
            <a:r>
              <a:rPr lang="en-US" altLang="zh-CN" sz="2000" dirty="0"/>
              <a:t>complex cell</a:t>
            </a:r>
            <a:r>
              <a:rPr lang="zh-CN" altLang="en-US" sz="2000" spc="-150" dirty="0"/>
              <a:t>）两种。均只对特定方向的条形图样刺激有反应。</a:t>
            </a:r>
            <a:endParaRPr lang="en-US" altLang="zh-CN" sz="2000" spc="-150" dirty="0"/>
          </a:p>
          <a:p>
            <a:pPr lvl="1"/>
            <a:r>
              <a:rPr lang="zh-CN" altLang="en-US" sz="2000" spc="-150" dirty="0"/>
              <a:t>简单细胞对应的视网膜上的光感受细胞所在区域很小，而复杂细胞对应更大的区域，这个区域称作“感受野”。</a:t>
            </a:r>
            <a:endParaRPr lang="en-US" altLang="zh-CN" sz="2000" spc="-150" dirty="0"/>
          </a:p>
          <a:p>
            <a:pPr lvl="1"/>
            <a:r>
              <a:rPr lang="zh-CN" altLang="en-US" sz="2000" spc="-150" dirty="0"/>
              <a:t>神经生理学家大卫</a:t>
            </a:r>
            <a:r>
              <a:rPr lang="en-US" altLang="zh-CN" sz="2000" spc="-150" dirty="0"/>
              <a:t>·</a:t>
            </a:r>
            <a:r>
              <a:rPr lang="zh-CN" altLang="en-US" sz="2000" spc="-150" dirty="0"/>
              <a:t>休伯尔和托斯坦</a:t>
            </a:r>
            <a:r>
              <a:rPr lang="en-US" altLang="zh-CN" sz="2000" spc="-150" dirty="0"/>
              <a:t>·</a:t>
            </a:r>
            <a:r>
              <a:rPr lang="zh-CN" altLang="en-US" sz="2000" spc="-150" dirty="0"/>
              <a:t>维厄瑟斯因此获得</a:t>
            </a:r>
            <a:r>
              <a:rPr lang="en-US" altLang="zh-CN" sz="2000" dirty="0"/>
              <a:t>1981</a:t>
            </a:r>
            <a:r>
              <a:rPr lang="zh-CN" altLang="en-US" sz="2000" spc="-150" dirty="0"/>
              <a:t>年诺奖。</a:t>
            </a:r>
            <a:endParaRPr lang="en-US" altLang="zh-CN" sz="2000" spc="-150" dirty="0"/>
          </a:p>
          <a:p>
            <a:r>
              <a:rPr lang="zh-CN" altLang="en-US" sz="2000" spc="-150" dirty="0"/>
              <a:t>人们模拟这种结构所创造出的网络即为卷积神经网络。</a:t>
            </a:r>
            <a:endParaRPr lang="en-US" altLang="zh-CN" sz="2000" spc="-150" dirty="0"/>
          </a:p>
          <a:p>
            <a:pPr marL="0" indent="0">
              <a:buFont typeface="Wingdings 3" charset="2"/>
              <a:buNone/>
            </a:pPr>
            <a:r>
              <a:rPr lang="en-US" altLang="zh-CN" dirty="0" smtClean="0"/>
              <a:t>	</a:t>
            </a:r>
          </a:p>
        </p:txBody>
      </p:sp>
      <p:pic>
        <p:nvPicPr>
          <p:cNvPr id="7" name="图片 6"/>
          <p:cNvPicPr>
            <a:picLocks noChangeAspect="1"/>
          </p:cNvPicPr>
          <p:nvPr/>
        </p:nvPicPr>
        <p:blipFill>
          <a:blip r:embed="rId2"/>
          <a:stretch>
            <a:fillRect/>
          </a:stretch>
        </p:blipFill>
        <p:spPr>
          <a:xfrm>
            <a:off x="4680198" y="3255903"/>
            <a:ext cx="4431434" cy="2486871"/>
          </a:xfrm>
          <a:prstGeom prst="rect">
            <a:avLst/>
          </a:prstGeom>
        </p:spPr>
      </p:pic>
      <p:sp>
        <p:nvSpPr>
          <p:cNvPr id="8" name="文本框 7"/>
          <p:cNvSpPr txBox="1"/>
          <p:nvPr/>
        </p:nvSpPr>
        <p:spPr>
          <a:xfrm>
            <a:off x="1634262" y="5853870"/>
            <a:ext cx="6358071" cy="400110"/>
          </a:xfrm>
          <a:prstGeom prst="rect">
            <a:avLst/>
          </a:prstGeom>
          <a:noFill/>
        </p:spPr>
        <p:txBody>
          <a:bodyPr wrap="square" rtlCol="0">
            <a:spAutoFit/>
          </a:bodyPr>
          <a:lstStyle/>
          <a:p>
            <a:r>
              <a:rPr lang="zh-CN" altLang="en-US" sz="2000" spc="-150" dirty="0"/>
              <a:t>用卷积层模拟对特定图案的响应，用池化层模拟感受野</a:t>
            </a:r>
            <a:r>
              <a:rPr lang="zh-CN" altLang="en-US" dirty="0"/>
              <a:t>。</a:t>
            </a:r>
            <a:endParaRPr lang="en-US" altLang="zh-CN" dirty="0"/>
          </a:p>
        </p:txBody>
      </p:sp>
      <p:pic>
        <p:nvPicPr>
          <p:cNvPr id="5" name="图片 4"/>
          <p:cNvPicPr>
            <a:picLocks noChangeAspect="1"/>
          </p:cNvPicPr>
          <p:nvPr/>
        </p:nvPicPr>
        <p:blipFill>
          <a:blip r:embed="rId3"/>
          <a:stretch>
            <a:fillRect/>
          </a:stretch>
        </p:blipFill>
        <p:spPr>
          <a:xfrm>
            <a:off x="600285" y="3255903"/>
            <a:ext cx="3812074" cy="2486871"/>
          </a:xfrm>
          <a:prstGeom prst="rect">
            <a:avLst/>
          </a:prstGeom>
        </p:spPr>
      </p:pic>
    </p:spTree>
    <p:extLst>
      <p:ext uri="{BB962C8B-B14F-4D97-AF65-F5344CB8AC3E}">
        <p14:creationId xmlns:p14="http://schemas.microsoft.com/office/powerpoint/2010/main" val="282273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324740" y="418742"/>
            <a:ext cx="8998722" cy="974222"/>
          </a:xfrm>
        </p:spPr>
        <p:txBody>
          <a:bodyPr>
            <a:normAutofit/>
          </a:bodyPr>
          <a:lstStyle/>
          <a:p>
            <a:r>
              <a:rPr lang="zh-CN" altLang="en-US" sz="2400" spc="-150" dirty="0" smtClean="0"/>
              <a:t>卷积</a:t>
            </a:r>
            <a:r>
              <a:rPr lang="zh-CN" altLang="en-US" sz="2400" spc="-150" dirty="0"/>
              <a:t>网络层被设计为描述</a:t>
            </a:r>
            <a:r>
              <a:rPr lang="en-US" altLang="zh-CN" sz="2400" spc="-150" dirty="0" err="1"/>
              <a:t>V1</a:t>
            </a:r>
            <a:r>
              <a:rPr lang="en-US" altLang="zh-CN" sz="2400" spc="-150" dirty="0"/>
              <a:t> </a:t>
            </a:r>
            <a:r>
              <a:rPr lang="zh-CN" altLang="en-US" sz="2400" spc="-150" dirty="0"/>
              <a:t>的三个性质</a:t>
            </a:r>
            <a:r>
              <a:rPr lang="zh-CN" altLang="en-US" sz="2400" spc="-150" dirty="0" smtClean="0"/>
              <a:t>：</a:t>
            </a:r>
            <a:endParaRPr lang="en-US" altLang="zh-CN" sz="2400" spc="-150" dirty="0" smtClean="0"/>
          </a:p>
        </p:txBody>
      </p:sp>
      <p:grpSp>
        <p:nvGrpSpPr>
          <p:cNvPr id="15" name="组合 14"/>
          <p:cNvGrpSpPr/>
          <p:nvPr/>
        </p:nvGrpSpPr>
        <p:grpSpPr>
          <a:xfrm>
            <a:off x="0" y="1200303"/>
            <a:ext cx="8921801" cy="5034539"/>
            <a:chOff x="0" y="1200303"/>
            <a:chExt cx="8921801" cy="5034539"/>
          </a:xfrm>
        </p:grpSpPr>
        <p:sp>
          <p:nvSpPr>
            <p:cNvPr id="16" name="文本框 15"/>
            <p:cNvSpPr txBox="1"/>
            <p:nvPr/>
          </p:nvSpPr>
          <p:spPr>
            <a:xfrm>
              <a:off x="0" y="1268671"/>
              <a:ext cx="4272895" cy="1969770"/>
            </a:xfrm>
            <a:prstGeom prst="rect">
              <a:avLst/>
            </a:prstGeom>
            <a:noFill/>
          </p:spPr>
          <p:txBody>
            <a:bodyPr wrap="square" rtlCol="0">
              <a:spAutoFit/>
            </a:bodyPr>
            <a:lstStyle/>
            <a:p>
              <a:pPr lvl="1"/>
              <a:r>
                <a:rPr lang="zh-CN" altLang="en-US" sz="2200" spc="-150" dirty="0">
                  <a:latin typeface="Times New Roman" panose="02020603050405020304" pitchFamily="18" charset="0"/>
                  <a:cs typeface="Times New Roman" panose="02020603050405020304" pitchFamily="18" charset="0"/>
                </a:rPr>
                <a:t> </a:t>
              </a:r>
              <a:r>
                <a:rPr lang="en-US" altLang="zh-CN" sz="2200" spc="-150" dirty="0">
                  <a:latin typeface="Times New Roman" panose="02020603050405020304" pitchFamily="18" charset="0"/>
                  <a:cs typeface="Times New Roman" panose="02020603050405020304" pitchFamily="18" charset="0"/>
                </a:rPr>
                <a:t> </a:t>
              </a:r>
              <a:r>
                <a:rPr lang="en-US" altLang="zh-CN" sz="2200" spc="-150" dirty="0" smtClean="0">
                  <a:latin typeface="Times New Roman" panose="02020603050405020304" pitchFamily="18" charset="0"/>
                  <a:cs typeface="Times New Roman" panose="02020603050405020304" pitchFamily="18" charset="0"/>
                </a:rPr>
                <a:t>        </a:t>
              </a:r>
              <a:r>
                <a:rPr lang="en-US" altLang="zh-CN" sz="2000" spc="-150" dirty="0" err="1" smtClean="0">
                  <a:solidFill>
                    <a:srgbClr val="002060"/>
                  </a:solidFill>
                  <a:latin typeface="Times New Roman" panose="02020603050405020304" pitchFamily="18" charset="0"/>
                  <a:cs typeface="Times New Roman" panose="02020603050405020304" pitchFamily="18" charset="0"/>
                </a:rPr>
                <a:t>V1</a:t>
              </a:r>
              <a:r>
                <a:rPr lang="en-US" altLang="zh-CN" sz="2000" spc="-150" dirty="0" smtClean="0">
                  <a:solidFill>
                    <a:srgbClr val="002060"/>
                  </a:solidFill>
                  <a:latin typeface="Times New Roman" panose="02020603050405020304" pitchFamily="18" charset="0"/>
                  <a:cs typeface="Times New Roman" panose="02020603050405020304" pitchFamily="18" charset="0"/>
                </a:rPr>
                <a:t> </a:t>
              </a:r>
              <a:r>
                <a:rPr lang="zh-CN" altLang="en-US" sz="2000" spc="-150" dirty="0">
                  <a:solidFill>
                    <a:srgbClr val="002060"/>
                  </a:solidFill>
                  <a:latin typeface="Times New Roman" panose="02020603050405020304" pitchFamily="18" charset="0"/>
                  <a:cs typeface="Times New Roman" panose="02020603050405020304" pitchFamily="18" charset="0"/>
                </a:rPr>
                <a:t>可以进行空间映射。它实际上具有二维结构来反映视网膜中的图像结构</a:t>
              </a:r>
              <a:r>
                <a:rPr lang="zh-CN" altLang="en-US" sz="2000" spc="-150" dirty="0" smtClean="0">
                  <a:solidFill>
                    <a:srgbClr val="002060"/>
                  </a:solidFill>
                  <a:latin typeface="Times New Roman" panose="02020603050405020304" pitchFamily="18" charset="0"/>
                  <a:cs typeface="Times New Roman" panose="02020603050405020304" pitchFamily="18" charset="0"/>
                </a:rPr>
                <a:t>。</a:t>
              </a:r>
              <a:endParaRPr lang="en-US" altLang="zh-CN" sz="2000" spc="-150" dirty="0" smtClean="0">
                <a:solidFill>
                  <a:srgbClr val="002060"/>
                </a:solidFill>
                <a:latin typeface="Times New Roman" panose="02020603050405020304" pitchFamily="18" charset="0"/>
                <a:cs typeface="Times New Roman" panose="02020603050405020304" pitchFamily="18" charset="0"/>
              </a:endParaRPr>
            </a:p>
            <a:p>
              <a:pPr lvl="1"/>
              <a:r>
                <a:rPr lang="zh-CN" altLang="en-US" sz="2000" spc="-150" dirty="0" smtClean="0">
                  <a:solidFill>
                    <a:srgbClr val="002060"/>
                  </a:solidFill>
                  <a:latin typeface="Times New Roman" panose="02020603050405020304" pitchFamily="18" charset="0"/>
                  <a:cs typeface="Times New Roman" panose="02020603050405020304" pitchFamily="18" charset="0"/>
                </a:rPr>
                <a:t>           例如</a:t>
              </a:r>
              <a:r>
                <a:rPr lang="zh-CN" altLang="en-US" sz="2000" spc="-150" dirty="0">
                  <a:solidFill>
                    <a:srgbClr val="002060"/>
                  </a:solidFill>
                  <a:latin typeface="Times New Roman" panose="02020603050405020304" pitchFamily="18" charset="0"/>
                  <a:cs typeface="Times New Roman" panose="02020603050405020304" pitchFamily="18" charset="0"/>
                </a:rPr>
                <a:t>，到达视网膜下半部的光仅影响</a:t>
              </a:r>
              <a:r>
                <a:rPr lang="en-US" altLang="zh-CN" sz="2000" spc="-150" dirty="0" err="1">
                  <a:solidFill>
                    <a:srgbClr val="002060"/>
                  </a:solidFill>
                  <a:latin typeface="Times New Roman" panose="02020603050405020304" pitchFamily="18" charset="0"/>
                  <a:cs typeface="Times New Roman" panose="02020603050405020304" pitchFamily="18" charset="0"/>
                </a:rPr>
                <a:t>V1</a:t>
              </a:r>
              <a:r>
                <a:rPr lang="en-US" altLang="zh-CN" sz="2000" spc="-150" dirty="0">
                  <a:solidFill>
                    <a:srgbClr val="002060"/>
                  </a:solidFill>
                  <a:latin typeface="Times New Roman" panose="02020603050405020304" pitchFamily="18" charset="0"/>
                  <a:cs typeface="Times New Roman" panose="02020603050405020304" pitchFamily="18" charset="0"/>
                </a:rPr>
                <a:t> </a:t>
              </a:r>
              <a:r>
                <a:rPr lang="zh-CN" altLang="en-US" sz="2000" spc="-150" dirty="0">
                  <a:solidFill>
                    <a:srgbClr val="002060"/>
                  </a:solidFill>
                  <a:latin typeface="Times New Roman" panose="02020603050405020304" pitchFamily="18" charset="0"/>
                  <a:cs typeface="Times New Roman" panose="02020603050405020304" pitchFamily="18" charset="0"/>
                </a:rPr>
                <a:t>相应的一半。</a:t>
              </a:r>
              <a:endParaRPr lang="en-US" altLang="zh-CN" sz="2000" spc="-150" dirty="0">
                <a:solidFill>
                  <a:srgbClr val="002060"/>
                </a:solidFill>
                <a:latin typeface="Times New Roman" panose="02020603050405020304" pitchFamily="18" charset="0"/>
                <a:cs typeface="Times New Roman" panose="02020603050405020304" pitchFamily="18" charset="0"/>
              </a:endParaRPr>
            </a:p>
            <a:p>
              <a:pPr lvl="1"/>
              <a:r>
                <a:rPr lang="en-US" altLang="zh-CN" sz="2000" spc="-150" dirty="0">
                  <a:solidFill>
                    <a:srgbClr val="002060"/>
                  </a:solidFill>
                  <a:latin typeface="Times New Roman" panose="02020603050405020304" pitchFamily="18" charset="0"/>
                  <a:cs typeface="Times New Roman" panose="02020603050405020304" pitchFamily="18" charset="0"/>
                </a:rPr>
                <a:t>	</a:t>
              </a:r>
            </a:p>
          </p:txBody>
        </p:sp>
        <p:sp>
          <p:nvSpPr>
            <p:cNvPr id="17" name="文本框 16"/>
            <p:cNvSpPr txBox="1"/>
            <p:nvPr/>
          </p:nvSpPr>
          <p:spPr>
            <a:xfrm>
              <a:off x="8544" y="2926213"/>
              <a:ext cx="4234438" cy="1384995"/>
            </a:xfrm>
            <a:prstGeom prst="rect">
              <a:avLst/>
            </a:prstGeom>
            <a:noFill/>
          </p:spPr>
          <p:txBody>
            <a:bodyPr wrap="square" rtlCol="0">
              <a:spAutoFit/>
            </a:bodyPr>
            <a:lstStyle/>
            <a:p>
              <a:pPr lvl="1"/>
              <a:r>
                <a:rPr lang="en-US" altLang="zh-CN" sz="2400" spc="-150" dirty="0" smtClean="0"/>
                <a:t>	</a:t>
              </a:r>
              <a:r>
                <a:rPr lang="zh-CN" altLang="en-US" sz="2000" spc="-150" dirty="0">
                  <a:solidFill>
                    <a:srgbClr val="002060"/>
                  </a:solidFill>
                  <a:latin typeface="Times New Roman" panose="02020603050405020304" pitchFamily="18" charset="0"/>
                  <a:cs typeface="Times New Roman" panose="02020603050405020304" pitchFamily="18" charset="0"/>
                </a:rPr>
                <a:t>简单细胞的活动在某种程度上可以概括为在一个小的空间位置感受野内的图像的线性函数。</a:t>
              </a:r>
              <a:endParaRPr lang="en-US" altLang="zh-CN" sz="2000" spc="-150" dirty="0">
                <a:solidFill>
                  <a:srgbClr val="002060"/>
                </a:solidFill>
                <a:latin typeface="Times New Roman" panose="02020603050405020304" pitchFamily="18" charset="0"/>
                <a:cs typeface="Times New Roman" panose="02020603050405020304" pitchFamily="18" charset="0"/>
              </a:endParaRPr>
            </a:p>
            <a:p>
              <a:pPr lvl="1"/>
              <a:r>
                <a:rPr lang="en-US" altLang="zh-CN" sz="2000" spc="-150" dirty="0">
                  <a:solidFill>
                    <a:srgbClr val="002060"/>
                  </a:solidFill>
                  <a:latin typeface="Times New Roman" panose="02020603050405020304" pitchFamily="18" charset="0"/>
                  <a:cs typeface="Times New Roman" panose="02020603050405020304" pitchFamily="18" charset="0"/>
                </a:rPr>
                <a:t>	</a:t>
              </a:r>
            </a:p>
          </p:txBody>
        </p:sp>
        <p:sp>
          <p:nvSpPr>
            <p:cNvPr id="18" name="文本框 17"/>
            <p:cNvSpPr txBox="1"/>
            <p:nvPr/>
          </p:nvSpPr>
          <p:spPr>
            <a:xfrm>
              <a:off x="6293" y="4234294"/>
              <a:ext cx="4170571" cy="2000548"/>
            </a:xfrm>
            <a:prstGeom prst="rect">
              <a:avLst/>
            </a:prstGeom>
            <a:noFill/>
            <a:ln>
              <a:noFill/>
            </a:ln>
          </p:spPr>
          <p:txBody>
            <a:bodyPr wrap="square" rtlCol="0">
              <a:spAutoFit/>
            </a:bodyPr>
            <a:lstStyle/>
            <a:p>
              <a:pPr lvl="1"/>
              <a:r>
                <a:rPr lang="en-US" altLang="zh-CN" sz="2400" spc="-150" dirty="0" smtClean="0">
                  <a:solidFill>
                    <a:srgbClr val="002060"/>
                  </a:solidFill>
                </a:rPr>
                <a:t>	</a:t>
              </a:r>
              <a:r>
                <a:rPr lang="zh-CN" altLang="en-US" sz="2000" spc="-150" dirty="0">
                  <a:solidFill>
                    <a:srgbClr val="002060"/>
                  </a:solidFill>
                  <a:latin typeface="Times New Roman" panose="02020603050405020304" pitchFamily="18" charset="0"/>
                  <a:cs typeface="Times New Roman" panose="02020603050405020304" pitchFamily="18" charset="0"/>
                </a:rPr>
                <a:t>复杂细胞对于特征的位置微小偏移具有不变性。这启发了卷积网络的池化单元。复杂细胞对于照明中的一些变化也是不变的，不能简单地通过在空间位置上池化来刻画</a:t>
              </a:r>
              <a:r>
                <a:rPr lang="zh-CN" altLang="en-US" sz="2000" spc="-150" dirty="0" smtClean="0">
                  <a:solidFill>
                    <a:srgbClr val="002060"/>
                  </a:solidFill>
                  <a:latin typeface="Times New Roman" panose="02020603050405020304" pitchFamily="18" charset="0"/>
                  <a:cs typeface="Times New Roman" panose="02020603050405020304" pitchFamily="18" charset="0"/>
                </a:rPr>
                <a:t>。</a:t>
              </a:r>
              <a:endParaRPr lang="en-US" altLang="zh-CN" sz="2000" spc="-150" dirty="0" smtClean="0">
                <a:solidFill>
                  <a:srgbClr val="002060"/>
                </a:solidFill>
                <a:latin typeface="Times New Roman" panose="02020603050405020304" pitchFamily="18" charset="0"/>
                <a:cs typeface="Times New Roman" panose="02020603050405020304" pitchFamily="18" charset="0"/>
              </a:endParaRPr>
            </a:p>
            <a:p>
              <a:pPr lvl="1"/>
              <a:r>
                <a:rPr lang="en-US" altLang="zh-CN" sz="2000" spc="-150" dirty="0">
                  <a:solidFill>
                    <a:srgbClr val="002060"/>
                  </a:solidFill>
                  <a:latin typeface="Times New Roman" panose="02020603050405020304" pitchFamily="18" charset="0"/>
                  <a:cs typeface="Times New Roman" panose="02020603050405020304" pitchFamily="18" charset="0"/>
                </a:rPr>
                <a:t>	</a:t>
              </a:r>
            </a:p>
          </p:txBody>
        </p:sp>
        <p:sp>
          <p:nvSpPr>
            <p:cNvPr id="3" name="文本框 2"/>
            <p:cNvSpPr txBox="1"/>
            <p:nvPr/>
          </p:nvSpPr>
          <p:spPr>
            <a:xfrm>
              <a:off x="4361839" y="1245895"/>
              <a:ext cx="4503633" cy="984885"/>
            </a:xfrm>
            <a:prstGeom prst="rect">
              <a:avLst/>
            </a:prstGeom>
            <a:noFill/>
          </p:spPr>
          <p:txBody>
            <a:bodyPr wrap="square" rtlCol="0">
              <a:spAutoFit/>
            </a:bodyPr>
            <a:lstStyle/>
            <a:p>
              <a:pPr marL="0" lvl="1"/>
              <a:r>
                <a:rPr lang="zh-CN" altLang="en-US" sz="2000" spc="-150" dirty="0" smtClean="0">
                  <a:solidFill>
                    <a:srgbClr val="002060"/>
                  </a:solidFill>
                  <a:latin typeface="Times New Roman" panose="02020603050405020304" pitchFamily="18" charset="0"/>
                  <a:cs typeface="Times New Roman" panose="02020603050405020304" pitchFamily="18" charset="0"/>
                </a:rPr>
                <a:t>           卷积</a:t>
              </a:r>
              <a:r>
                <a:rPr lang="zh-CN" altLang="en-US" sz="2000" spc="-150" dirty="0">
                  <a:solidFill>
                    <a:srgbClr val="002060"/>
                  </a:solidFill>
                  <a:latin typeface="Times New Roman" panose="02020603050405020304" pitchFamily="18" charset="0"/>
                  <a:cs typeface="Times New Roman" panose="02020603050405020304" pitchFamily="18" charset="0"/>
                </a:rPr>
                <a:t>网络通过用二维映射定义特征的方式来描述该特性。</a:t>
              </a:r>
              <a:endParaRPr lang="en-US" altLang="zh-CN" sz="2000" spc="-150"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
          <p:nvSpPr>
            <p:cNvPr id="4" name="文本框 3"/>
            <p:cNvSpPr txBox="1"/>
            <p:nvPr/>
          </p:nvSpPr>
          <p:spPr>
            <a:xfrm>
              <a:off x="3965240" y="2895379"/>
              <a:ext cx="4956561" cy="707886"/>
            </a:xfrm>
            <a:prstGeom prst="rect">
              <a:avLst/>
            </a:prstGeom>
            <a:noFill/>
          </p:spPr>
          <p:txBody>
            <a:bodyPr wrap="square" rtlCol="0">
              <a:spAutoFit/>
            </a:bodyPr>
            <a:lstStyle/>
            <a:p>
              <a:pPr lvl="1"/>
              <a:r>
                <a:rPr lang="zh-CN" altLang="en-US" sz="2000" spc="-150" dirty="0" smtClean="0">
                  <a:solidFill>
                    <a:srgbClr val="002060"/>
                  </a:solidFill>
                  <a:latin typeface="Times New Roman" panose="02020603050405020304" pitchFamily="18" charset="0"/>
                  <a:cs typeface="Times New Roman" panose="02020603050405020304" pitchFamily="18" charset="0"/>
                </a:rPr>
                <a:t>          卷积</a:t>
              </a:r>
              <a:r>
                <a:rPr lang="zh-CN" altLang="en-US" sz="2000" spc="-150" dirty="0">
                  <a:solidFill>
                    <a:srgbClr val="002060"/>
                  </a:solidFill>
                  <a:latin typeface="Times New Roman" panose="02020603050405020304" pitchFamily="18" charset="0"/>
                  <a:cs typeface="Times New Roman" panose="02020603050405020304" pitchFamily="18" charset="0"/>
                </a:rPr>
                <a:t>网络的检测器单元被设计为模拟简单细胞的这些性质。</a:t>
              </a:r>
              <a:endParaRPr lang="en-US" altLang="zh-CN" sz="2000" spc="-150" dirty="0">
                <a:solidFill>
                  <a:srgbClr val="00206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3998641" y="4307824"/>
              <a:ext cx="4866831" cy="707886"/>
            </a:xfrm>
            <a:prstGeom prst="rect">
              <a:avLst/>
            </a:prstGeom>
            <a:noFill/>
          </p:spPr>
          <p:txBody>
            <a:bodyPr wrap="square" rtlCol="0">
              <a:spAutoFit/>
            </a:bodyPr>
            <a:lstStyle/>
            <a:p>
              <a:pPr lvl="1"/>
              <a:r>
                <a:rPr lang="zh-CN" altLang="en-US" sz="2000" spc="-150" dirty="0" smtClean="0">
                  <a:solidFill>
                    <a:srgbClr val="002060"/>
                  </a:solidFill>
                  <a:latin typeface="Times New Roman" panose="02020603050405020304" pitchFamily="18" charset="0"/>
                  <a:cs typeface="Times New Roman" panose="02020603050405020304" pitchFamily="18" charset="0"/>
                </a:rPr>
                <a:t>          这些</a:t>
              </a:r>
              <a:r>
                <a:rPr lang="zh-CN" altLang="en-US" sz="2000" spc="-150" dirty="0">
                  <a:solidFill>
                    <a:srgbClr val="002060"/>
                  </a:solidFill>
                  <a:latin typeface="Times New Roman" panose="02020603050405020304" pitchFamily="18" charset="0"/>
                  <a:cs typeface="Times New Roman" panose="02020603050405020304" pitchFamily="18" charset="0"/>
                </a:rPr>
                <a:t>不变性激发了卷积网络中的一些跨通道池化策略。</a:t>
              </a:r>
              <a:endParaRPr lang="en-US" altLang="zh-CN" sz="2000" spc="-150" dirty="0">
                <a:solidFill>
                  <a:srgbClr val="002060"/>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flipV="1">
              <a:off x="401648" y="2866391"/>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01648" y="4182939"/>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66823" y="1245895"/>
              <a:ext cx="54424" cy="4676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01648" y="2805775"/>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01648" y="4120930"/>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34627" y="1245895"/>
              <a:ext cx="54424" cy="4676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93099" y="1208530"/>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27284" y="5880595"/>
              <a:ext cx="8417608" cy="6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72415" y="1253048"/>
              <a:ext cx="54424" cy="4676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96488" y="1200303"/>
              <a:ext cx="54424" cy="46763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39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71419" y="3330777"/>
            <a:ext cx="3675833" cy="3458857"/>
          </a:xfrm>
          <a:prstGeom prst="rect">
            <a:avLst/>
          </a:prstGeom>
        </p:spPr>
      </p:pic>
      <p:sp>
        <p:nvSpPr>
          <p:cNvPr id="5" name="内容占位符 2"/>
          <p:cNvSpPr>
            <a:spLocks noGrp="1"/>
          </p:cNvSpPr>
          <p:nvPr>
            <p:ph idx="1"/>
          </p:nvPr>
        </p:nvSpPr>
        <p:spPr>
          <a:xfrm>
            <a:off x="251460" y="459976"/>
            <a:ext cx="3519959" cy="6197198"/>
          </a:xfrm>
        </p:spPr>
        <p:txBody>
          <a:bodyPr/>
          <a:lstStyle/>
          <a:p>
            <a:r>
              <a:rPr lang="zh-CN" altLang="en-US" sz="2400" spc="-150" dirty="0"/>
              <a:t>如</a:t>
            </a:r>
            <a:r>
              <a:rPr lang="zh-CN" altLang="en-US" sz="2400" spc="-150" dirty="0" smtClean="0"/>
              <a:t>图是将</a:t>
            </a:r>
            <a:r>
              <a:rPr lang="en-US" altLang="zh-CN" sz="2400" dirty="0" err="1" smtClean="0"/>
              <a:t>6x6</a:t>
            </a:r>
            <a:r>
              <a:rPr lang="zh-CN" altLang="en-US" sz="2400" spc="-150" dirty="0" smtClean="0"/>
              <a:t>的卷积层结果按</a:t>
            </a:r>
            <a:r>
              <a:rPr lang="en-US" altLang="zh-CN" sz="2400" dirty="0" err="1"/>
              <a:t>2x2</a:t>
            </a:r>
            <a:r>
              <a:rPr lang="zh-CN" altLang="en-US" sz="2400" spc="-150" dirty="0" smtClean="0"/>
              <a:t>池化的结果，可以看到，主要的特征得以保留，而且矩阵被大大缩小。</a:t>
            </a:r>
            <a:endParaRPr lang="en-US" altLang="zh-CN" sz="2400" spc="-150" dirty="0" smtClean="0"/>
          </a:p>
          <a:p>
            <a:pPr marL="0" indent="0">
              <a:buNone/>
            </a:pPr>
            <a:endParaRPr lang="en-US" altLang="zh-CN" sz="2400" spc="-150" dirty="0" smtClean="0"/>
          </a:p>
          <a:p>
            <a:pPr marL="0" indent="0">
              <a:buNone/>
            </a:pPr>
            <a:endParaRPr lang="en-US" altLang="zh-CN" sz="2400" spc="-150" dirty="0" smtClean="0"/>
          </a:p>
          <a:p>
            <a:r>
              <a:rPr lang="zh-CN" altLang="en-US" sz="2400" spc="-150" dirty="0"/>
              <a:t>经过适当的卷积与池化处理，可以将图片的主要特征信息全数拿到。</a:t>
            </a:r>
            <a:endParaRPr lang="en-US" altLang="zh-CN" sz="2400" spc="-150" dirty="0"/>
          </a:p>
          <a:p>
            <a:pPr marL="0" indent="0">
              <a:buNone/>
            </a:pPr>
            <a:endParaRPr lang="en-US" altLang="zh-CN" spc="-150" dirty="0" smtClean="0"/>
          </a:p>
          <a:p>
            <a:endParaRPr lang="en-US" altLang="zh-CN" dirty="0"/>
          </a:p>
          <a:p>
            <a:endParaRPr lang="en-US" altLang="zh-CN" dirty="0"/>
          </a:p>
          <a:p>
            <a:pPr marL="0" indent="0">
              <a:buNone/>
            </a:pPr>
            <a:endParaRPr lang="en-US" altLang="zh-CN" dirty="0" smtClean="0"/>
          </a:p>
        </p:txBody>
      </p:sp>
      <p:pic>
        <p:nvPicPr>
          <p:cNvPr id="6" name="图片 5"/>
          <p:cNvPicPr>
            <a:picLocks noChangeAspect="1"/>
          </p:cNvPicPr>
          <p:nvPr/>
        </p:nvPicPr>
        <p:blipFill>
          <a:blip r:embed="rId3"/>
          <a:stretch>
            <a:fillRect/>
          </a:stretch>
        </p:blipFill>
        <p:spPr>
          <a:xfrm>
            <a:off x="3771419" y="300544"/>
            <a:ext cx="5663888" cy="3098599"/>
          </a:xfrm>
          <a:prstGeom prst="rect">
            <a:avLst/>
          </a:prstGeom>
        </p:spPr>
      </p:pic>
    </p:spTree>
    <p:extLst>
      <p:ext uri="{BB962C8B-B14F-4D97-AF65-F5344CB8AC3E}">
        <p14:creationId xmlns:p14="http://schemas.microsoft.com/office/powerpoint/2010/main" val="301242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a:t>
            </a:r>
            <a:r>
              <a:rPr lang="en-US" altLang="zh-CN" dirty="0" smtClean="0"/>
              <a:t>CNN</a:t>
            </a:r>
            <a:r>
              <a:rPr lang="zh-CN" altLang="en-US" dirty="0" smtClean="0"/>
              <a:t>模型</a:t>
            </a:r>
            <a:r>
              <a:rPr lang="zh-CN" altLang="en-US" dirty="0"/>
              <a:t>示意图</a:t>
            </a:r>
            <a:br>
              <a:rPr lang="zh-CN" altLang="en-US" dirty="0"/>
            </a:br>
            <a:endParaRPr lang="zh-CN" altLang="en-US" dirty="0"/>
          </a:p>
        </p:txBody>
      </p:sp>
      <p:pic>
        <p:nvPicPr>
          <p:cNvPr id="4" name="图片 3"/>
          <p:cNvPicPr>
            <a:picLocks noChangeAspect="1"/>
          </p:cNvPicPr>
          <p:nvPr/>
        </p:nvPicPr>
        <p:blipFill>
          <a:blip r:embed="rId2"/>
          <a:stretch>
            <a:fillRect/>
          </a:stretch>
        </p:blipFill>
        <p:spPr>
          <a:xfrm>
            <a:off x="779155" y="1743401"/>
            <a:ext cx="8393026" cy="2347043"/>
          </a:xfrm>
          <a:prstGeom prst="rect">
            <a:avLst/>
          </a:prstGeom>
        </p:spPr>
      </p:pic>
      <p:sp>
        <p:nvSpPr>
          <p:cNvPr id="5" name="文本框 4"/>
          <p:cNvSpPr txBox="1"/>
          <p:nvPr/>
        </p:nvSpPr>
        <p:spPr>
          <a:xfrm>
            <a:off x="3715482" y="4236150"/>
            <a:ext cx="2890415" cy="36933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经典</a:t>
            </a:r>
            <a:r>
              <a:rPr lang="en-US" altLang="zh-CN" dirty="0" smtClean="0">
                <a:latin typeface="Times New Roman" panose="02020603050405020304" pitchFamily="18" charset="0"/>
                <a:cs typeface="Times New Roman" panose="02020603050405020304" pitchFamily="18" charset="0"/>
              </a:rPr>
              <a:t>CNN</a:t>
            </a:r>
            <a:r>
              <a:rPr lang="zh-CN" altLang="en-US" dirty="0" smtClean="0">
                <a:latin typeface="Times New Roman" panose="02020603050405020304" pitchFamily="18" charset="0"/>
                <a:cs typeface="Times New Roman" panose="02020603050405020304" pitchFamily="18" charset="0"/>
              </a:rPr>
              <a:t>网络：</a:t>
            </a:r>
            <a:r>
              <a:rPr lang="en-US" altLang="zh-CN" dirty="0" err="1" smtClean="0">
                <a:latin typeface="Times New Roman" panose="02020603050405020304" pitchFamily="18" charset="0"/>
                <a:cs typeface="Times New Roman" panose="02020603050405020304" pitchFamily="18" charset="0"/>
              </a:rPr>
              <a:t>LeNet</a:t>
            </a:r>
            <a:r>
              <a:rPr lang="en-US" altLang="zh-CN" dirty="0" smtClean="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79155" y="4708458"/>
            <a:ext cx="8393026" cy="1569660"/>
          </a:xfrm>
          <a:prstGeom prst="rect">
            <a:avLst/>
          </a:prstGeom>
          <a:noFill/>
        </p:spPr>
        <p:txBody>
          <a:bodyPr wrap="square" rtlCol="0">
            <a:spAutoFit/>
          </a:bodyPr>
          <a:lstStyle/>
          <a:p>
            <a:r>
              <a:rPr lang="en-US" altLang="zh-CN" sz="2400" spc="-150" dirty="0"/>
              <a:t> </a:t>
            </a:r>
            <a:r>
              <a:rPr lang="en-US" altLang="zh-CN" sz="2400" spc="-150" dirty="0" smtClean="0"/>
              <a:t>        </a:t>
            </a:r>
            <a:r>
              <a:rPr lang="zh-CN" altLang="en-US" sz="2400" spc="-150" dirty="0" smtClean="0"/>
              <a:t>通常</a:t>
            </a:r>
            <a:r>
              <a:rPr lang="zh-CN" altLang="en-US" sz="2400" spc="-150" dirty="0"/>
              <a:t>，</a:t>
            </a:r>
            <a:r>
              <a:rPr lang="en-US" altLang="zh-CN" sz="2400" spc="-150" dirty="0"/>
              <a:t>CNN</a:t>
            </a:r>
            <a:r>
              <a:rPr lang="zh-CN" altLang="en-US" sz="2400" spc="-150" dirty="0"/>
              <a:t>网络除了必备的卷积层与池化层</a:t>
            </a:r>
            <a:r>
              <a:rPr lang="en-US" altLang="zh-CN" sz="2400" spc="-150" dirty="0"/>
              <a:t>(</a:t>
            </a:r>
            <a:r>
              <a:rPr lang="zh-CN" altLang="en-US" sz="2400" spc="-150" dirty="0"/>
              <a:t>部分早期网络不具备，事实上近年来池化层的作用也饱受争议，因为可能丢掉一些额外的特征</a:t>
            </a:r>
            <a:r>
              <a:rPr lang="en-US" altLang="zh-CN" sz="2400" spc="-150" dirty="0"/>
              <a:t>)</a:t>
            </a:r>
            <a:r>
              <a:rPr lang="zh-CN" altLang="en-US" sz="2400" spc="-150" dirty="0"/>
              <a:t>外，还包括各种隐藏层，激活层，全连接层等，在此不一一展开。</a:t>
            </a:r>
            <a:endParaRPr lang="en-US" altLang="zh-CN" sz="2400" spc="-150" dirty="0"/>
          </a:p>
        </p:txBody>
      </p:sp>
    </p:spTree>
    <p:extLst>
      <p:ext uri="{BB962C8B-B14F-4D97-AF65-F5344CB8AC3E}">
        <p14:creationId xmlns:p14="http://schemas.microsoft.com/office/powerpoint/2010/main" val="37774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RNN</a:t>
            </a:r>
            <a:r>
              <a:rPr lang="en-US" altLang="zh-CN" dirty="0" smtClean="0"/>
              <a:t>(</a:t>
            </a:r>
            <a:r>
              <a:rPr lang="en-US" altLang="zh-CN" dirty="0"/>
              <a:t>Recurrent Neural Network</a:t>
            </a:r>
            <a:r>
              <a:rPr lang="en-US" altLang="zh-CN" dirty="0" smtClean="0"/>
              <a:t>)</a:t>
            </a:r>
            <a:br>
              <a:rPr lang="en-US" altLang="zh-CN" dirty="0" smtClean="0"/>
            </a:br>
            <a:r>
              <a:rPr lang="zh-CN" altLang="en-US" dirty="0" smtClean="0"/>
              <a:t>递归</a:t>
            </a:r>
            <a:r>
              <a:rPr lang="en-US" altLang="zh-CN" dirty="0" smtClean="0"/>
              <a:t>/</a:t>
            </a:r>
            <a:r>
              <a:rPr lang="zh-CN" altLang="en-US" dirty="0" smtClean="0"/>
              <a:t>循环神经网络</a:t>
            </a:r>
            <a:endParaRPr lang="zh-CN" altLang="en-US" dirty="0"/>
          </a:p>
        </p:txBody>
      </p:sp>
      <p:sp>
        <p:nvSpPr>
          <p:cNvPr id="5" name="内容占位符 2"/>
          <p:cNvSpPr>
            <a:spLocks noGrp="1"/>
          </p:cNvSpPr>
          <p:nvPr>
            <p:ph idx="1"/>
          </p:nvPr>
        </p:nvSpPr>
        <p:spPr>
          <a:xfrm>
            <a:off x="677334" y="1930400"/>
            <a:ext cx="9517799" cy="4461854"/>
          </a:xfrm>
        </p:spPr>
        <p:txBody>
          <a:bodyPr/>
          <a:lstStyle/>
          <a:p>
            <a:pPr marL="0" indent="0">
              <a:buNone/>
            </a:pPr>
            <a:endParaRPr lang="en-US" altLang="zh-CN" sz="2000" dirty="0"/>
          </a:p>
          <a:p>
            <a:r>
              <a:rPr lang="zh-CN" altLang="en-US" sz="2200" dirty="0"/>
              <a:t>金庸先生笔下的黄药师以“桃花影落飞神剑</a:t>
            </a:r>
            <a:r>
              <a:rPr lang="en-US" altLang="zh-CN" sz="2200" dirty="0"/>
              <a:t>,</a:t>
            </a:r>
            <a:r>
              <a:rPr lang="zh-CN" altLang="en-US" sz="2200" dirty="0"/>
              <a:t>碧海潮生按玉箫”号称。</a:t>
            </a:r>
            <a:endParaRPr lang="en-US" altLang="zh-CN" sz="2200" dirty="0"/>
          </a:p>
          <a:p>
            <a:r>
              <a:rPr lang="zh-CN" altLang="en-US" sz="2200" dirty="0"/>
              <a:t>“桃花影落飞神剑</a:t>
            </a:r>
            <a:r>
              <a:rPr lang="en-US" altLang="zh-CN" sz="2200" dirty="0"/>
              <a:t>,</a:t>
            </a:r>
            <a:r>
              <a:rPr lang="zh-CN" altLang="en-US" sz="2200" dirty="0"/>
              <a:t>碧海潮生按玉箫”，金庸先生笔下的黄药师以此号称</a:t>
            </a:r>
            <a:r>
              <a:rPr lang="zh-CN" altLang="en-US" sz="2200" dirty="0" smtClean="0"/>
              <a:t>。</a:t>
            </a:r>
            <a:endParaRPr lang="en-US" altLang="zh-CN" sz="2200" dirty="0" smtClean="0"/>
          </a:p>
          <a:p>
            <a:endParaRPr lang="en-US" altLang="zh-CN" sz="2200" dirty="0"/>
          </a:p>
          <a:p>
            <a:pPr marL="57150" indent="0">
              <a:buNone/>
            </a:pPr>
            <a:r>
              <a:rPr lang="en-US" altLang="zh-CN" sz="2200" dirty="0"/>
              <a:t>Q:</a:t>
            </a:r>
            <a:r>
              <a:rPr lang="zh-CN" altLang="en-US" sz="2200" dirty="0"/>
              <a:t> 谁号称“桃花影落飞神剑</a:t>
            </a:r>
            <a:r>
              <a:rPr lang="en-US" altLang="zh-CN" sz="2200" dirty="0"/>
              <a:t>,</a:t>
            </a:r>
            <a:r>
              <a:rPr lang="zh-CN" altLang="en-US" sz="2200" dirty="0"/>
              <a:t>碧海潮生按玉箫”</a:t>
            </a:r>
            <a:endParaRPr lang="en-US" altLang="zh-CN" sz="2200" dirty="0"/>
          </a:p>
          <a:p>
            <a:pPr marL="57150" indent="0">
              <a:buNone/>
            </a:pPr>
            <a:r>
              <a:rPr lang="en-US" altLang="zh-CN" sz="2200" dirty="0"/>
              <a:t>A: </a:t>
            </a:r>
            <a:r>
              <a:rPr lang="zh-CN" altLang="en-US" sz="2200" dirty="0"/>
              <a:t>金庸先生笔下的</a:t>
            </a:r>
            <a:r>
              <a:rPr lang="en-US" altLang="zh-CN" sz="2200" dirty="0"/>
              <a:t>(</a:t>
            </a:r>
            <a:r>
              <a:rPr lang="zh-CN" altLang="en-US" sz="2200" strike="sngStrike" dirty="0"/>
              <a:t>黄老邪</a:t>
            </a:r>
            <a:r>
              <a:rPr lang="en-US" altLang="zh-CN" sz="2200" strike="sngStrike" dirty="0"/>
              <a:t>)</a:t>
            </a:r>
            <a:r>
              <a:rPr lang="zh-CN" altLang="en-US" sz="2200" dirty="0"/>
              <a:t>黄药师</a:t>
            </a:r>
            <a:endParaRPr lang="en-US" altLang="zh-CN" sz="2200" dirty="0"/>
          </a:p>
          <a:p>
            <a:pPr marL="57150" indent="0">
              <a:buNone/>
            </a:pPr>
            <a:r>
              <a:rPr lang="en-US" altLang="zh-CN" sz="2200" dirty="0"/>
              <a:t>(</a:t>
            </a:r>
            <a:r>
              <a:rPr lang="zh-CN" altLang="en-US" sz="2200" dirty="0"/>
              <a:t>由于原文中不存在老邪，故不会出现黄老邪一词</a:t>
            </a:r>
            <a:r>
              <a:rPr lang="en-US" altLang="zh-CN" sz="2200" dirty="0" smtClean="0"/>
              <a:t>)</a:t>
            </a:r>
          </a:p>
          <a:p>
            <a:pPr marL="57150" indent="0">
              <a:buNone/>
            </a:pPr>
            <a:endParaRPr lang="en-US" altLang="zh-CN" sz="2200" dirty="0"/>
          </a:p>
          <a:p>
            <a:pPr marL="57150" indent="0">
              <a:buNone/>
            </a:pPr>
            <a:r>
              <a:rPr lang="zh-CN" altLang="en-US" sz="2200" dirty="0" smtClean="0"/>
              <a:t>如果使用</a:t>
            </a:r>
            <a:r>
              <a:rPr lang="en-US" altLang="zh-CN" sz="2200" dirty="0" smtClean="0"/>
              <a:t>CNN</a:t>
            </a:r>
            <a:r>
              <a:rPr lang="zh-CN" altLang="en-US" sz="2200" dirty="0" smtClean="0"/>
              <a:t>网络，可以学习到不同句式间的相同表达吗？</a:t>
            </a:r>
            <a:endParaRPr lang="en-US" altLang="zh-CN" sz="2200" dirty="0"/>
          </a:p>
          <a:p>
            <a:endParaRPr lang="en-US" altLang="zh-CN" dirty="0" smtClean="0"/>
          </a:p>
          <a:p>
            <a:endParaRPr lang="zh-CN" altLang="en-US" dirty="0"/>
          </a:p>
        </p:txBody>
      </p:sp>
    </p:spTree>
    <p:extLst>
      <p:ext uri="{BB962C8B-B14F-4D97-AF65-F5344CB8AC3E}">
        <p14:creationId xmlns:p14="http://schemas.microsoft.com/office/powerpoint/2010/main" val="31869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489326" y="707803"/>
            <a:ext cx="8902501" cy="27959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2400" dirty="0" err="1" smtClean="0"/>
              <a:t>RNN</a:t>
            </a:r>
            <a:r>
              <a:rPr lang="zh-CN" altLang="en-US" sz="2400" dirty="0" smtClean="0"/>
              <a:t>是一类用于处理序列数据的神经网络。</a:t>
            </a:r>
            <a:endParaRPr lang="en-US" altLang="zh-CN" sz="2400" dirty="0" smtClean="0"/>
          </a:p>
          <a:p>
            <a:r>
              <a:rPr lang="zh-CN" altLang="en-US" sz="2400" dirty="0" smtClean="0"/>
              <a:t>就像卷积网络是专门用于处理网格化数据</a:t>
            </a:r>
            <a:r>
              <a:rPr lang="en-US" altLang="zh-CN" sz="2400" b="1" dirty="0" smtClean="0"/>
              <a:t>X</a:t>
            </a:r>
            <a:r>
              <a:rPr lang="zh-CN" altLang="en-US" sz="2400" b="1" dirty="0" smtClean="0"/>
              <a:t>（</a:t>
            </a:r>
            <a:r>
              <a:rPr lang="zh-CN" altLang="en-US" sz="2400" dirty="0" smtClean="0"/>
              <a:t>如一个图像）的神经网络，循环神经网络是专门用于处理序列（</a:t>
            </a:r>
            <a:r>
              <a:rPr lang="en-US" altLang="zh-CN" sz="2400" dirty="0" err="1" smtClean="0"/>
              <a:t>x_1,x_2</a:t>
            </a:r>
            <a:r>
              <a:rPr lang="en-US" altLang="zh-CN" sz="2400" dirty="0" smtClean="0"/>
              <a:t>,…,</a:t>
            </a:r>
            <a:r>
              <a:rPr lang="en-US" altLang="zh-CN" sz="2400" dirty="0" err="1" smtClean="0"/>
              <a:t>x_n</a:t>
            </a:r>
            <a:r>
              <a:rPr lang="zh-CN" altLang="en-US" sz="2400" dirty="0" smtClean="0"/>
              <a:t>）的神经网络。正如卷积网络可以很容易地扩展到具有很大宽度和高度的图像，以及处理大小可变的图像，循环网络可以扩展到更长的序列。它对于序列时间上的变化更加敏感。</a:t>
            </a:r>
            <a:endParaRPr lang="en-US" altLang="zh-CN" sz="2400" dirty="0" smtClean="0"/>
          </a:p>
          <a:p>
            <a:endParaRPr lang="zh-CN" altLang="en-US" dirty="0"/>
          </a:p>
        </p:txBody>
      </p:sp>
      <p:sp>
        <p:nvSpPr>
          <p:cNvPr id="6" name="标题 1"/>
          <p:cNvSpPr>
            <a:spLocks noGrp="1"/>
          </p:cNvSpPr>
          <p:nvPr>
            <p:ph type="title"/>
          </p:nvPr>
        </p:nvSpPr>
        <p:spPr>
          <a:xfrm>
            <a:off x="489326" y="4292837"/>
            <a:ext cx="8596668" cy="1320800"/>
          </a:xfrm>
        </p:spPr>
        <p:txBody>
          <a:bodyPr/>
          <a:lstStyle/>
          <a:p>
            <a:r>
              <a:rPr lang="zh-CN" altLang="en-US" dirty="0"/>
              <a:t>为什么叫</a:t>
            </a:r>
            <a:r>
              <a:rPr lang="zh-CN" altLang="en-US" dirty="0" smtClean="0"/>
              <a:t>神经网络？</a:t>
            </a:r>
            <a:endParaRPr lang="zh-CN" altLang="en-US" dirty="0"/>
          </a:p>
        </p:txBody>
      </p:sp>
    </p:spTree>
    <p:extLst>
      <p:ext uri="{BB962C8B-B14F-4D97-AF65-F5344CB8AC3E}">
        <p14:creationId xmlns:p14="http://schemas.microsoft.com/office/powerpoint/2010/main" val="226593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97872" y="357427"/>
            <a:ext cx="8911048" cy="257378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spc="-150" dirty="0" smtClean="0"/>
              <a:t>人的记忆系统：</a:t>
            </a:r>
            <a:endParaRPr lang="en-US" altLang="zh-CN" sz="2400" spc="-150" dirty="0" smtClean="0"/>
          </a:p>
          <a:p>
            <a:pPr lvl="1"/>
            <a:r>
              <a:rPr lang="zh-CN" altLang="en-US" sz="2400" spc="-150" dirty="0"/>
              <a:t>在日常对话中，对话的双方在短期内有着同一话题。</a:t>
            </a:r>
            <a:endParaRPr lang="en-US" altLang="zh-CN" sz="2400" spc="-150" dirty="0"/>
          </a:p>
          <a:p>
            <a:pPr lvl="1"/>
            <a:r>
              <a:rPr lang="zh-CN" altLang="en-US" sz="2400" spc="-150" dirty="0"/>
              <a:t>在回答问题是，对原问题有一定的知识储备（大脑记录过相关信息）。</a:t>
            </a:r>
            <a:endParaRPr lang="en-US" altLang="zh-CN" sz="2400" spc="-150" dirty="0"/>
          </a:p>
          <a:p>
            <a:pPr lvl="1"/>
            <a:r>
              <a:rPr lang="zh-CN" altLang="en-US" sz="2400" spc="-150" dirty="0"/>
              <a:t>在翻译文献时，学习过不同的语言，并在之前可以运用于其他的翻译情形。</a:t>
            </a:r>
            <a:endParaRPr lang="en-US" altLang="zh-CN" sz="2400" spc="-150" dirty="0"/>
          </a:p>
          <a:p>
            <a:pPr lvl="1"/>
            <a:r>
              <a:rPr lang="zh-CN" altLang="en-US" sz="2400" spc="-150" dirty="0"/>
              <a:t>在创造文学时，来自原先的有意义的文字组合</a:t>
            </a:r>
            <a:r>
              <a:rPr lang="zh-CN" altLang="en-US" sz="2400" spc="-150" dirty="0" smtClean="0"/>
              <a:t>。</a:t>
            </a:r>
            <a:endParaRPr lang="en-US" altLang="zh-CN" sz="2400" spc="-150" dirty="0" smtClean="0"/>
          </a:p>
          <a:p>
            <a:pPr lvl="1"/>
            <a:endParaRPr lang="en-US" altLang="zh-CN" sz="2000" spc="-150" dirty="0"/>
          </a:p>
        </p:txBody>
      </p:sp>
      <p:grpSp>
        <p:nvGrpSpPr>
          <p:cNvPr id="53" name="组合 52"/>
          <p:cNvGrpSpPr/>
          <p:nvPr/>
        </p:nvGrpSpPr>
        <p:grpSpPr>
          <a:xfrm>
            <a:off x="1362785" y="3047802"/>
            <a:ext cx="8046135" cy="3038602"/>
            <a:chOff x="1321390" y="3067052"/>
            <a:chExt cx="8046135" cy="3038602"/>
          </a:xfrm>
        </p:grpSpPr>
        <p:grpSp>
          <p:nvGrpSpPr>
            <p:cNvPr id="8" name="组合 7"/>
            <p:cNvGrpSpPr/>
            <p:nvPr/>
          </p:nvGrpSpPr>
          <p:grpSpPr>
            <a:xfrm>
              <a:off x="1321390" y="3080713"/>
              <a:ext cx="1635959" cy="1498212"/>
              <a:chOff x="4007978" y="2503918"/>
              <a:chExt cx="1495514" cy="1392964"/>
            </a:xfrm>
          </p:grpSpPr>
          <p:sp>
            <p:nvSpPr>
              <p:cNvPr id="9" name="椭圆 8"/>
              <p:cNvSpPr/>
              <p:nvPr/>
            </p:nvSpPr>
            <p:spPr>
              <a:xfrm>
                <a:off x="4007978" y="2503918"/>
                <a:ext cx="1495514" cy="1392964"/>
              </a:xfrm>
              <a:prstGeom prst="ellipse">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您 你 我 他 她 它</a:t>
                </a:r>
                <a:endParaRPr lang="zh-CN" altLang="en-US" sz="3200" dirty="0"/>
              </a:p>
            </p:txBody>
          </p:sp>
          <p:cxnSp>
            <p:nvCxnSpPr>
              <p:cNvPr id="10" name="曲线连接符 9"/>
              <p:cNvCxnSpPr/>
              <p:nvPr/>
            </p:nvCxnSpPr>
            <p:spPr>
              <a:xfrm rot="16200000" flipH="1">
                <a:off x="4206907" y="3194050"/>
                <a:ext cx="1392964" cy="12700"/>
              </a:xfrm>
              <a:prstGeom prst="curvedConnector5">
                <a:avLst>
                  <a:gd name="adj1" fmla="val -16411"/>
                  <a:gd name="adj2" fmla="val -3453205"/>
                  <a:gd name="adj3" fmla="val 11641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1" name="曲线连接符 10"/>
              <p:cNvCxnSpPr/>
              <p:nvPr/>
            </p:nvCxnSpPr>
            <p:spPr>
              <a:xfrm rot="10800000" flipH="1">
                <a:off x="4007978" y="3187700"/>
                <a:ext cx="1495514" cy="12700"/>
              </a:xfrm>
              <a:prstGeom prst="curvedConnector5">
                <a:avLst>
                  <a:gd name="adj1" fmla="val -15286"/>
                  <a:gd name="adj2" fmla="val -1431677"/>
                  <a:gd name="adj3" fmla="val 115286"/>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12" name="组合 11"/>
            <p:cNvGrpSpPr/>
            <p:nvPr/>
          </p:nvGrpSpPr>
          <p:grpSpPr>
            <a:xfrm>
              <a:off x="3458116" y="3080713"/>
              <a:ext cx="1635959" cy="1498212"/>
              <a:chOff x="4007978" y="2503918"/>
              <a:chExt cx="1495514" cy="1392964"/>
            </a:xfrm>
          </p:grpSpPr>
          <p:sp>
            <p:nvSpPr>
              <p:cNvPr id="13" name="椭圆 12"/>
              <p:cNvSpPr/>
              <p:nvPr/>
            </p:nvSpPr>
            <p:spPr>
              <a:xfrm>
                <a:off x="4007978" y="2503918"/>
                <a:ext cx="1495514" cy="1392964"/>
              </a:xfrm>
              <a:prstGeom prst="ellipse">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吃 喝 睡</a:t>
                </a:r>
              </a:p>
            </p:txBody>
          </p:sp>
          <p:cxnSp>
            <p:nvCxnSpPr>
              <p:cNvPr id="14" name="曲线连接符 13"/>
              <p:cNvCxnSpPr/>
              <p:nvPr/>
            </p:nvCxnSpPr>
            <p:spPr>
              <a:xfrm rot="16200000" flipH="1">
                <a:off x="4206907" y="3194050"/>
                <a:ext cx="1392964" cy="12700"/>
              </a:xfrm>
              <a:prstGeom prst="curvedConnector5">
                <a:avLst>
                  <a:gd name="adj1" fmla="val -16411"/>
                  <a:gd name="adj2" fmla="val -3453205"/>
                  <a:gd name="adj3" fmla="val 11641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5" name="曲线连接符 14"/>
              <p:cNvCxnSpPr/>
              <p:nvPr/>
            </p:nvCxnSpPr>
            <p:spPr>
              <a:xfrm rot="10800000" flipH="1">
                <a:off x="4007978" y="3187700"/>
                <a:ext cx="1495514" cy="12700"/>
              </a:xfrm>
              <a:prstGeom prst="curvedConnector5">
                <a:avLst>
                  <a:gd name="adj1" fmla="val -15286"/>
                  <a:gd name="adj2" fmla="val -1431677"/>
                  <a:gd name="adj3" fmla="val 115286"/>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5594841" y="3080713"/>
              <a:ext cx="1635959" cy="1498212"/>
              <a:chOff x="4007978" y="2503918"/>
              <a:chExt cx="1495514" cy="1392964"/>
            </a:xfrm>
          </p:grpSpPr>
          <p:sp>
            <p:nvSpPr>
              <p:cNvPr id="17" name="椭圆 16"/>
              <p:cNvSpPr/>
              <p:nvPr/>
            </p:nvSpPr>
            <p:spPr>
              <a:xfrm>
                <a:off x="4007978" y="2503918"/>
                <a:ext cx="1495514" cy="1392964"/>
              </a:xfrm>
              <a:prstGeom prst="ellipse">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呢 吗 啊 啦 吧</a:t>
                </a:r>
              </a:p>
            </p:txBody>
          </p:sp>
          <p:cxnSp>
            <p:nvCxnSpPr>
              <p:cNvPr id="18" name="曲线连接符 17"/>
              <p:cNvCxnSpPr/>
              <p:nvPr/>
            </p:nvCxnSpPr>
            <p:spPr>
              <a:xfrm rot="16200000" flipH="1">
                <a:off x="4206907" y="3194050"/>
                <a:ext cx="1392964" cy="12700"/>
              </a:xfrm>
              <a:prstGeom prst="curvedConnector5">
                <a:avLst>
                  <a:gd name="adj1" fmla="val -16411"/>
                  <a:gd name="adj2" fmla="val -3453205"/>
                  <a:gd name="adj3" fmla="val 11641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9" name="曲线连接符 18"/>
              <p:cNvCxnSpPr/>
              <p:nvPr/>
            </p:nvCxnSpPr>
            <p:spPr>
              <a:xfrm rot="10800000" flipH="1">
                <a:off x="4007978" y="3187700"/>
                <a:ext cx="1495514" cy="12700"/>
              </a:xfrm>
              <a:prstGeom prst="curvedConnector5">
                <a:avLst>
                  <a:gd name="adj1" fmla="val -15286"/>
                  <a:gd name="adj2" fmla="val -1431677"/>
                  <a:gd name="adj3" fmla="val 115286"/>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20" name="组合 19"/>
            <p:cNvGrpSpPr/>
            <p:nvPr/>
          </p:nvGrpSpPr>
          <p:grpSpPr>
            <a:xfrm>
              <a:off x="7731566" y="3067052"/>
              <a:ext cx="1635959" cy="1498212"/>
              <a:chOff x="4007978" y="2503918"/>
              <a:chExt cx="1495514" cy="1392964"/>
            </a:xfrm>
          </p:grpSpPr>
          <p:sp>
            <p:nvSpPr>
              <p:cNvPr id="21" name="椭圆 20"/>
              <p:cNvSpPr/>
              <p:nvPr/>
            </p:nvSpPr>
            <p:spPr>
              <a:xfrm>
                <a:off x="4007978" y="2503918"/>
                <a:ext cx="1495514" cy="1392964"/>
              </a:xfrm>
              <a:prstGeom prst="ellipse">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了 的 得 地</a:t>
                </a:r>
              </a:p>
            </p:txBody>
          </p:sp>
          <p:cxnSp>
            <p:nvCxnSpPr>
              <p:cNvPr id="22" name="曲线连接符 21"/>
              <p:cNvCxnSpPr/>
              <p:nvPr/>
            </p:nvCxnSpPr>
            <p:spPr>
              <a:xfrm rot="16200000" flipH="1">
                <a:off x="4206907" y="3194050"/>
                <a:ext cx="1392964" cy="12700"/>
              </a:xfrm>
              <a:prstGeom prst="curvedConnector5">
                <a:avLst>
                  <a:gd name="adj1" fmla="val -16411"/>
                  <a:gd name="adj2" fmla="val -3453205"/>
                  <a:gd name="adj3" fmla="val 116411"/>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23" name="曲线连接符 22"/>
              <p:cNvCxnSpPr/>
              <p:nvPr/>
            </p:nvCxnSpPr>
            <p:spPr>
              <a:xfrm rot="10800000" flipH="1">
                <a:off x="4007978" y="3187700"/>
                <a:ext cx="1495514" cy="12700"/>
              </a:xfrm>
              <a:prstGeom prst="curvedConnector5">
                <a:avLst>
                  <a:gd name="adj1" fmla="val -15286"/>
                  <a:gd name="adj2" fmla="val -1431677"/>
                  <a:gd name="adj3" fmla="val 115286"/>
                </a:avLst>
              </a:prstGeom>
              <a:solidFill>
                <a:schemeClr val="accent1">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43" name="组合 42"/>
            <p:cNvGrpSpPr/>
            <p:nvPr/>
          </p:nvGrpSpPr>
          <p:grpSpPr>
            <a:xfrm>
              <a:off x="2293943" y="5438708"/>
              <a:ext cx="6129483" cy="666946"/>
              <a:chOff x="2079961" y="5420246"/>
              <a:chExt cx="6129483" cy="666946"/>
            </a:xfrm>
          </p:grpSpPr>
          <p:sp>
            <p:nvSpPr>
              <p:cNvPr id="42" name="矩形 41"/>
              <p:cNvSpPr/>
              <p:nvPr/>
            </p:nvSpPr>
            <p:spPr>
              <a:xfrm>
                <a:off x="2136809" y="5437138"/>
                <a:ext cx="5996538" cy="626338"/>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2">
                        <a:lumMod val="75000"/>
                      </a:schemeClr>
                    </a:solidFill>
                  </a:rPr>
                  <a:t>您吃了吗</a:t>
                </a:r>
                <a:endParaRPr lang="zh-CN" altLang="en-US" sz="3600" dirty="0">
                  <a:solidFill>
                    <a:schemeClr val="tx2">
                      <a:lumMod val="75000"/>
                    </a:schemeClr>
                  </a:solidFill>
                </a:endParaRPr>
              </a:p>
            </p:txBody>
          </p:sp>
          <p:sp>
            <p:nvSpPr>
              <p:cNvPr id="40" name="半闭框 39"/>
              <p:cNvSpPr/>
              <p:nvPr/>
            </p:nvSpPr>
            <p:spPr>
              <a:xfrm>
                <a:off x="2079961" y="5420246"/>
                <a:ext cx="1703503" cy="375385"/>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半闭框 40"/>
              <p:cNvSpPr/>
              <p:nvPr/>
            </p:nvSpPr>
            <p:spPr>
              <a:xfrm flipH="1" flipV="1">
                <a:off x="6505941" y="5711807"/>
                <a:ext cx="1703503" cy="375385"/>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5" name="曲线连接符 44"/>
            <p:cNvCxnSpPr>
              <a:stCxn id="9" idx="4"/>
              <a:endCxn id="42" idx="0"/>
            </p:cNvCxnSpPr>
            <p:nvPr/>
          </p:nvCxnSpPr>
          <p:spPr>
            <a:xfrm rot="16200000" flipH="1">
              <a:off x="3305878" y="3412417"/>
              <a:ext cx="876675" cy="320969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3" idx="4"/>
              <a:endCxn id="42" idx="0"/>
            </p:cNvCxnSpPr>
            <p:nvPr/>
          </p:nvCxnSpPr>
          <p:spPr>
            <a:xfrm rot="16200000" flipH="1">
              <a:off x="4374241" y="4480780"/>
              <a:ext cx="876675" cy="10729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17" idx="4"/>
              <a:endCxn id="42" idx="0"/>
            </p:cNvCxnSpPr>
            <p:nvPr/>
          </p:nvCxnSpPr>
          <p:spPr>
            <a:xfrm rot="5400000">
              <a:off x="5442604" y="4485382"/>
              <a:ext cx="876675" cy="10637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1" idx="4"/>
              <a:endCxn id="42" idx="0"/>
            </p:cNvCxnSpPr>
            <p:nvPr/>
          </p:nvCxnSpPr>
          <p:spPr>
            <a:xfrm rot="5400000">
              <a:off x="6504135" y="3410189"/>
              <a:ext cx="890336" cy="32004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59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1800" dirty="0">
                <a:latin typeface="Times New Roman" panose="02020603050405020304" pitchFamily="18" charset="0"/>
                <a:cs typeface="Times New Roman" panose="02020603050405020304" pitchFamily="18" charset="0"/>
              </a:rPr>
              <a:t>The real problem is not whether machines think, but whether men do</a:t>
            </a:r>
            <a:r>
              <a:rPr lang="en-US" altLang="zh-CN" sz="1800" dirty="0" smtClean="0">
                <a:latin typeface="Times New Roman" panose="02020603050405020304" pitchFamily="18" charset="0"/>
                <a:cs typeface="Times New Roman" panose="02020603050405020304" pitchFamily="18" charset="0"/>
              </a:rPr>
              <a:t>.</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 													        - </a:t>
            </a:r>
            <a:r>
              <a:rPr lang="en-US" altLang="zh-CN" sz="1800" dirty="0">
                <a:latin typeface="Times New Roman" panose="02020603050405020304" pitchFamily="18" charset="0"/>
                <a:cs typeface="Times New Roman" panose="02020603050405020304" pitchFamily="18" charset="0"/>
              </a:rPr>
              <a:t>B.F. Skinner </a:t>
            </a:r>
            <a:br>
              <a:rPr lang="en-US" altLang="zh-CN" sz="1800" dirty="0">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真正的问题不是机器能否思考</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而是人能否思考</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										    - </a:t>
            </a:r>
            <a:r>
              <a:rPr lang="zh-CN" altLang="en-US" sz="1800" dirty="0">
                <a:latin typeface="Times New Roman" panose="02020603050405020304" pitchFamily="18" charset="0"/>
                <a:cs typeface="Times New Roman" panose="02020603050405020304" pitchFamily="18" charset="0"/>
              </a:rPr>
              <a:t>史金那 </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美国新行为主义心理学家</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marL="0" indent="0" algn="ctr">
              <a:buNone/>
            </a:pPr>
            <a:r>
              <a:rPr lang="en-US" altLang="zh-CN" sz="7200" dirty="0" err="1" smtClean="0"/>
              <a:t>Chpater</a:t>
            </a:r>
            <a:r>
              <a:rPr lang="en-US" altLang="zh-CN" sz="7200" dirty="0" smtClean="0"/>
              <a:t> I.</a:t>
            </a:r>
          </a:p>
          <a:p>
            <a:pPr marL="0" indent="0" algn="ctr">
              <a:buNone/>
            </a:pPr>
            <a:r>
              <a:rPr lang="en-US" altLang="zh-CN" sz="7200" dirty="0" smtClean="0"/>
              <a:t> AI</a:t>
            </a:r>
            <a:r>
              <a:rPr lang="zh-CN" altLang="en-US" sz="7200" dirty="0" smtClean="0"/>
              <a:t>简史</a:t>
            </a:r>
            <a:endParaRPr lang="zh-CN" altLang="en-US" sz="7200" dirty="0"/>
          </a:p>
        </p:txBody>
      </p:sp>
    </p:spTree>
    <p:extLst>
      <p:ext uri="{BB962C8B-B14F-4D97-AF65-F5344CB8AC3E}">
        <p14:creationId xmlns:p14="http://schemas.microsoft.com/office/powerpoint/2010/main" val="210484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497871" y="357427"/>
            <a:ext cx="9175967" cy="259087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2400" dirty="0" err="1"/>
              <a:t>RNN</a:t>
            </a:r>
            <a:r>
              <a:rPr lang="zh-CN" altLang="en-US" sz="2400" spc="-150" dirty="0"/>
              <a:t>网络结构将当前时刻的预测结果输入到接下来的时刻中：</a:t>
            </a:r>
            <a:endParaRPr lang="en-US" altLang="zh-CN" sz="2400" spc="-150" dirty="0"/>
          </a:p>
          <a:p>
            <a:pPr lvl="1"/>
            <a:r>
              <a:rPr lang="zh-CN" altLang="en-US" sz="2400" spc="-150" dirty="0"/>
              <a:t>想到香蕉就想到苹果</a:t>
            </a:r>
            <a:r>
              <a:rPr lang="en-US" altLang="zh-CN" sz="2400" spc="-150" dirty="0"/>
              <a:t>,  </a:t>
            </a:r>
            <a:r>
              <a:rPr lang="zh-CN" altLang="en-US" sz="2400" spc="-150" dirty="0"/>
              <a:t>那么对话中关于香蕉的水果特性的概率增加</a:t>
            </a:r>
            <a:endParaRPr lang="en-US" altLang="zh-CN" sz="2400" spc="-150" dirty="0"/>
          </a:p>
          <a:p>
            <a:pPr lvl="1"/>
            <a:r>
              <a:rPr lang="zh-CN" altLang="en-US" sz="2400" spc="-150" dirty="0"/>
              <a:t>想到香蕉就想到牛奶，那么对话中关于香蕉的风味特性的概率增加</a:t>
            </a:r>
            <a:endParaRPr lang="en-US" altLang="zh-CN" sz="2400" spc="-150" dirty="0"/>
          </a:p>
          <a:p>
            <a:pPr lvl="1"/>
            <a:r>
              <a:rPr lang="zh-CN" altLang="en-US" sz="2400" spc="-150" dirty="0"/>
              <a:t>想到香蕉就想到健身，那么对话中关于香蕉的营养特性的概率增加</a:t>
            </a:r>
            <a:endParaRPr lang="en-US" altLang="zh-CN" sz="2400" spc="-150" dirty="0"/>
          </a:p>
          <a:p>
            <a:pPr marL="457200" lvl="1" indent="0">
              <a:buNone/>
            </a:pPr>
            <a:r>
              <a:rPr lang="en-US" altLang="zh-CN" sz="2400" dirty="0"/>
              <a:t>… … … …</a:t>
            </a:r>
          </a:p>
          <a:p>
            <a:pPr lvl="1"/>
            <a:endParaRPr lang="en-US" altLang="zh-CN" sz="2000" spc="-150" dirty="0"/>
          </a:p>
        </p:txBody>
      </p:sp>
      <p:grpSp>
        <p:nvGrpSpPr>
          <p:cNvPr id="14" name="组合 13"/>
          <p:cNvGrpSpPr/>
          <p:nvPr/>
        </p:nvGrpSpPr>
        <p:grpSpPr>
          <a:xfrm>
            <a:off x="576552" y="4470759"/>
            <a:ext cx="1347465" cy="1307538"/>
            <a:chOff x="4007978" y="2503918"/>
            <a:chExt cx="1495514" cy="1392964"/>
          </a:xfrm>
        </p:grpSpPr>
        <p:sp>
          <p:nvSpPr>
            <p:cNvPr id="15" name="椭圆 14"/>
            <p:cNvSpPr/>
            <p:nvPr/>
          </p:nvSpPr>
          <p:spPr>
            <a:xfrm>
              <a:off x="4007978" y="2503918"/>
              <a:ext cx="1495514" cy="139296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牛奶</a:t>
              </a:r>
              <a:endParaRPr lang="zh-CN" altLang="en-US" sz="3200" dirty="0"/>
            </a:p>
          </p:txBody>
        </p:sp>
        <p:cxnSp>
          <p:nvCxnSpPr>
            <p:cNvPr id="16" name="曲线连接符 15"/>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sp>
        <p:nvSpPr>
          <p:cNvPr id="20" name="平行四边形 19"/>
          <p:cNvSpPr/>
          <p:nvPr/>
        </p:nvSpPr>
        <p:spPr>
          <a:xfrm rot="20040145" flipV="1">
            <a:off x="1164582" y="3701143"/>
            <a:ext cx="2181630" cy="2901247"/>
          </a:xfrm>
          <a:prstGeom prst="parallelogram">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3544390" y="4685749"/>
            <a:ext cx="929832" cy="523220"/>
          </a:xfrm>
          <a:prstGeom prst="rect">
            <a:avLst/>
          </a:prstGeom>
          <a:noFill/>
        </p:spPr>
        <p:txBody>
          <a:bodyPr wrap="square" rtlCol="0">
            <a:spAutoFit/>
          </a:bodyPr>
          <a:lstStyle/>
          <a:p>
            <a:r>
              <a:rPr lang="zh-CN" altLang="en-US" sz="2800" dirty="0" smtClean="0"/>
              <a:t>水果</a:t>
            </a:r>
            <a:endParaRPr lang="zh-CN" altLang="en-US" sz="2800" dirty="0"/>
          </a:p>
        </p:txBody>
      </p:sp>
      <p:grpSp>
        <p:nvGrpSpPr>
          <p:cNvPr id="6" name="组合 5"/>
          <p:cNvGrpSpPr/>
          <p:nvPr/>
        </p:nvGrpSpPr>
        <p:grpSpPr>
          <a:xfrm>
            <a:off x="1924019" y="4274798"/>
            <a:ext cx="1388531" cy="1304360"/>
            <a:chOff x="4007978" y="2503918"/>
            <a:chExt cx="1495514" cy="1392964"/>
          </a:xfrm>
        </p:grpSpPr>
        <p:sp>
          <p:nvSpPr>
            <p:cNvPr id="7" name="椭圆 6"/>
            <p:cNvSpPr/>
            <p:nvPr/>
          </p:nvSpPr>
          <p:spPr>
            <a:xfrm>
              <a:off x="4007978" y="2503918"/>
              <a:ext cx="1495514" cy="139296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香蕉</a:t>
              </a:r>
              <a:endParaRPr lang="zh-CN" altLang="en-US" sz="3200" dirty="0"/>
            </a:p>
          </p:txBody>
        </p:sp>
        <p:cxnSp>
          <p:nvCxnSpPr>
            <p:cNvPr id="8" name="曲线连接符 7"/>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2211118" y="5689247"/>
            <a:ext cx="1096278" cy="523220"/>
          </a:xfrm>
          <a:prstGeom prst="rect">
            <a:avLst/>
          </a:prstGeom>
          <a:noFill/>
        </p:spPr>
        <p:txBody>
          <a:bodyPr wrap="square" rtlCol="0">
            <a:spAutoFit/>
          </a:bodyPr>
          <a:lstStyle/>
          <a:p>
            <a:r>
              <a:rPr lang="zh-CN" altLang="en-US" sz="2800" dirty="0" smtClean="0"/>
              <a:t>风味</a:t>
            </a:r>
            <a:endParaRPr lang="zh-CN" altLang="en-US" sz="2800" dirty="0"/>
          </a:p>
        </p:txBody>
      </p:sp>
      <p:sp>
        <p:nvSpPr>
          <p:cNvPr id="18" name="平行四边形 17"/>
          <p:cNvSpPr/>
          <p:nvPr/>
        </p:nvSpPr>
        <p:spPr>
          <a:xfrm rot="20040145" flipV="1">
            <a:off x="2003287" y="2749433"/>
            <a:ext cx="2274667" cy="2991154"/>
          </a:xfrm>
          <a:prstGeom prst="parallelogram">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2878791" y="3342892"/>
            <a:ext cx="1400860" cy="1267581"/>
            <a:chOff x="4007978" y="2503918"/>
            <a:chExt cx="1495514" cy="1392964"/>
          </a:xfrm>
        </p:grpSpPr>
        <p:sp>
          <p:nvSpPr>
            <p:cNvPr id="11" name="椭圆 10"/>
            <p:cNvSpPr/>
            <p:nvPr/>
          </p:nvSpPr>
          <p:spPr>
            <a:xfrm>
              <a:off x="4007978" y="2503918"/>
              <a:ext cx="1495514" cy="139296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苹果</a:t>
              </a:r>
              <a:endParaRPr lang="zh-CN" altLang="en-US" sz="3200" dirty="0"/>
            </a:p>
          </p:txBody>
        </p:sp>
        <p:cxnSp>
          <p:nvCxnSpPr>
            <p:cNvPr id="12" name="曲线连接符 11"/>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5675018" y="4497997"/>
            <a:ext cx="1347465" cy="1307538"/>
            <a:chOff x="4007978" y="2503918"/>
            <a:chExt cx="1495514" cy="1392964"/>
          </a:xfrm>
        </p:grpSpPr>
        <p:sp>
          <p:nvSpPr>
            <p:cNvPr id="73" name="椭圆 72"/>
            <p:cNvSpPr/>
            <p:nvPr/>
          </p:nvSpPr>
          <p:spPr>
            <a:xfrm>
              <a:off x="4007978" y="2503918"/>
              <a:ext cx="1495514" cy="139296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牛奶</a:t>
              </a:r>
              <a:endParaRPr lang="zh-CN" altLang="en-US" sz="3200" dirty="0"/>
            </a:p>
          </p:txBody>
        </p:sp>
        <p:cxnSp>
          <p:nvCxnSpPr>
            <p:cNvPr id="74" name="曲线连接符 73"/>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75" name="曲线连接符 74"/>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sp>
        <p:nvSpPr>
          <p:cNvPr id="76" name="平行四边形 75"/>
          <p:cNvSpPr/>
          <p:nvPr/>
        </p:nvSpPr>
        <p:spPr>
          <a:xfrm rot="20040145" flipV="1">
            <a:off x="6278973" y="3790193"/>
            <a:ext cx="2181630" cy="2901247"/>
          </a:xfrm>
          <a:prstGeom prst="parallelogram">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p:cNvGrpSpPr/>
          <p:nvPr/>
        </p:nvGrpSpPr>
        <p:grpSpPr>
          <a:xfrm>
            <a:off x="7488791" y="4286571"/>
            <a:ext cx="1388531" cy="1304360"/>
            <a:chOff x="4007978" y="2503918"/>
            <a:chExt cx="1495514" cy="1392964"/>
          </a:xfrm>
        </p:grpSpPr>
        <p:sp>
          <p:nvSpPr>
            <p:cNvPr id="79" name="椭圆 78"/>
            <p:cNvSpPr/>
            <p:nvPr/>
          </p:nvSpPr>
          <p:spPr>
            <a:xfrm>
              <a:off x="4007978" y="2503918"/>
              <a:ext cx="1495514" cy="139296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香蕉</a:t>
              </a:r>
              <a:endParaRPr lang="zh-CN" altLang="en-US" sz="3200" dirty="0"/>
            </a:p>
          </p:txBody>
        </p:sp>
        <p:cxnSp>
          <p:nvCxnSpPr>
            <p:cNvPr id="80" name="曲线连接符 79"/>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sp>
        <p:nvSpPr>
          <p:cNvPr id="82" name="文本框 81"/>
          <p:cNvSpPr txBox="1"/>
          <p:nvPr/>
        </p:nvSpPr>
        <p:spPr>
          <a:xfrm>
            <a:off x="7325509" y="5778297"/>
            <a:ext cx="1096278" cy="523220"/>
          </a:xfrm>
          <a:prstGeom prst="rect">
            <a:avLst/>
          </a:prstGeom>
          <a:noFill/>
        </p:spPr>
        <p:txBody>
          <a:bodyPr wrap="square" rtlCol="0">
            <a:spAutoFit/>
          </a:bodyPr>
          <a:lstStyle/>
          <a:p>
            <a:r>
              <a:rPr lang="zh-CN" altLang="en-US" sz="2800" dirty="0" smtClean="0"/>
              <a:t>风味</a:t>
            </a:r>
            <a:endParaRPr lang="zh-CN" altLang="en-US" sz="2800" dirty="0"/>
          </a:p>
        </p:txBody>
      </p:sp>
      <p:sp>
        <p:nvSpPr>
          <p:cNvPr id="88" name="右箭头 87"/>
          <p:cNvSpPr/>
          <p:nvPr/>
        </p:nvSpPr>
        <p:spPr>
          <a:xfrm>
            <a:off x="5006924" y="4470759"/>
            <a:ext cx="490888" cy="35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rot="20040145" flipV="1">
            <a:off x="7117678" y="2838483"/>
            <a:ext cx="2274667" cy="2991154"/>
          </a:xfrm>
          <a:prstGeom prst="parallelogram">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4" name="组合 83"/>
          <p:cNvGrpSpPr/>
          <p:nvPr/>
        </p:nvGrpSpPr>
        <p:grpSpPr>
          <a:xfrm>
            <a:off x="7998622" y="3518666"/>
            <a:ext cx="1400860" cy="1267581"/>
            <a:chOff x="4007978" y="2503918"/>
            <a:chExt cx="1495514" cy="1392964"/>
          </a:xfrm>
        </p:grpSpPr>
        <p:sp>
          <p:nvSpPr>
            <p:cNvPr id="85" name="椭圆 84"/>
            <p:cNvSpPr/>
            <p:nvPr/>
          </p:nvSpPr>
          <p:spPr>
            <a:xfrm>
              <a:off x="4007978" y="2503918"/>
              <a:ext cx="1495514" cy="139296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苹果</a:t>
              </a:r>
              <a:endParaRPr lang="zh-CN" altLang="en-US" sz="3200" dirty="0"/>
            </a:p>
          </p:txBody>
        </p:sp>
        <p:cxnSp>
          <p:nvCxnSpPr>
            <p:cNvPr id="86" name="曲线连接符 85"/>
            <p:cNvCxnSpPr/>
            <p:nvPr/>
          </p:nvCxnSpPr>
          <p:spPr>
            <a:xfrm rot="16200000" flipH="1">
              <a:off x="4206907" y="3194050"/>
              <a:ext cx="1392964" cy="12700"/>
            </a:xfrm>
            <a:prstGeom prst="curvedConnector5">
              <a:avLst>
                <a:gd name="adj1" fmla="val -16411"/>
                <a:gd name="adj2" fmla="val -3453205"/>
                <a:gd name="adj3" fmla="val 116411"/>
              </a:avLst>
            </a:prstGeom>
          </p:spPr>
          <p:style>
            <a:lnRef idx="1">
              <a:schemeClr val="accent1"/>
            </a:lnRef>
            <a:fillRef idx="0">
              <a:schemeClr val="accent1"/>
            </a:fillRef>
            <a:effectRef idx="0">
              <a:schemeClr val="accent1"/>
            </a:effectRef>
            <a:fontRef idx="minor">
              <a:schemeClr val="tx1"/>
            </a:fontRef>
          </p:style>
        </p:cxnSp>
        <p:cxnSp>
          <p:nvCxnSpPr>
            <p:cNvPr id="87" name="曲线连接符 86"/>
            <p:cNvCxnSpPr/>
            <p:nvPr/>
          </p:nvCxnSpPr>
          <p:spPr>
            <a:xfrm rot="10800000" flipH="1">
              <a:off x="4007978" y="3187700"/>
              <a:ext cx="1495514" cy="12700"/>
            </a:xfrm>
            <a:prstGeom prst="curvedConnector5">
              <a:avLst>
                <a:gd name="adj1" fmla="val -15286"/>
                <a:gd name="adj2" fmla="val -1431677"/>
                <a:gd name="adj3" fmla="val 115286"/>
              </a:avLst>
            </a:prstGeom>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8699052" y="4685749"/>
            <a:ext cx="929832" cy="523220"/>
          </a:xfrm>
          <a:prstGeom prst="rect">
            <a:avLst/>
          </a:prstGeom>
          <a:noFill/>
        </p:spPr>
        <p:txBody>
          <a:bodyPr wrap="square" rtlCol="0">
            <a:spAutoFit/>
          </a:bodyPr>
          <a:lstStyle/>
          <a:p>
            <a:r>
              <a:rPr lang="zh-CN" altLang="en-US" sz="2800" dirty="0" smtClean="0"/>
              <a:t>水果</a:t>
            </a:r>
            <a:endParaRPr lang="zh-CN" altLang="en-US" sz="2800" dirty="0"/>
          </a:p>
        </p:txBody>
      </p:sp>
    </p:spTree>
    <p:extLst>
      <p:ext uri="{BB962C8B-B14F-4D97-AF65-F5344CB8AC3E}">
        <p14:creationId xmlns:p14="http://schemas.microsoft.com/office/powerpoint/2010/main" val="272453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91826" y="2090230"/>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cxnSp>
        <p:nvCxnSpPr>
          <p:cNvPr id="5" name="直接箭头连接符 4"/>
          <p:cNvCxnSpPr>
            <a:stCxn id="4" idx="4"/>
          </p:cNvCxnSpPr>
          <p:nvPr/>
        </p:nvCxnSpPr>
        <p:spPr>
          <a:xfrm>
            <a:off x="1384933" y="2816623"/>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91826" y="338064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h(x)</a:t>
            </a:r>
            <a:endParaRPr lang="zh-CN" altLang="en-US" dirty="0"/>
          </a:p>
        </p:txBody>
      </p:sp>
      <p:cxnSp>
        <p:nvCxnSpPr>
          <p:cNvPr id="7" name="直接箭头连接符 6"/>
          <p:cNvCxnSpPr>
            <a:stCxn id="6" idx="2"/>
          </p:cNvCxnSpPr>
          <p:nvPr/>
        </p:nvCxnSpPr>
        <p:spPr>
          <a:xfrm>
            <a:off x="1384933" y="4115583"/>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91826" y="4850521"/>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cxnSp>
        <p:nvCxnSpPr>
          <p:cNvPr id="17" name="曲线连接符 16"/>
          <p:cNvCxnSpPr>
            <a:stCxn id="6" idx="3"/>
          </p:cNvCxnSpPr>
          <p:nvPr/>
        </p:nvCxnSpPr>
        <p:spPr>
          <a:xfrm flipH="1" flipV="1">
            <a:off x="1393479" y="3032760"/>
            <a:ext cx="384561" cy="715354"/>
          </a:xfrm>
          <a:prstGeom prst="curvedConnector4">
            <a:avLst>
              <a:gd name="adj1" fmla="val -59444"/>
              <a:gd name="adj2" fmla="val 75684"/>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95403" y="1504761"/>
            <a:ext cx="1179060" cy="369332"/>
          </a:xfrm>
          <a:prstGeom prst="rect">
            <a:avLst/>
          </a:prstGeom>
          <a:noFill/>
        </p:spPr>
        <p:txBody>
          <a:bodyPr wrap="square" rtlCol="0">
            <a:spAutoFit/>
          </a:bodyPr>
          <a:lstStyle/>
          <a:p>
            <a:pPr algn="ctr"/>
            <a:r>
              <a:rPr lang="en-US" altLang="zh-CN" dirty="0" smtClean="0"/>
              <a:t>Time n</a:t>
            </a:r>
            <a:endParaRPr lang="zh-CN" altLang="en-US" dirty="0"/>
          </a:p>
        </p:txBody>
      </p:sp>
      <p:grpSp>
        <p:nvGrpSpPr>
          <p:cNvPr id="9" name="组合 8"/>
          <p:cNvGrpSpPr/>
          <p:nvPr/>
        </p:nvGrpSpPr>
        <p:grpSpPr>
          <a:xfrm>
            <a:off x="2718051" y="1533823"/>
            <a:ext cx="6486881" cy="4058977"/>
            <a:chOff x="2718051" y="1533823"/>
            <a:chExt cx="6486881" cy="4058977"/>
          </a:xfrm>
        </p:grpSpPr>
        <p:sp>
          <p:nvSpPr>
            <p:cNvPr id="52" name="椭圆 51"/>
            <p:cNvSpPr/>
            <p:nvPr/>
          </p:nvSpPr>
          <p:spPr>
            <a:xfrm>
              <a:off x="2914474" y="2081685"/>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a:t>
              </a:r>
              <a:r>
                <a:rPr lang="en-US" altLang="zh-CN" dirty="0" err="1" smtClean="0"/>
                <a:t>_1</a:t>
              </a:r>
              <a:endParaRPr lang="zh-CN" altLang="en-US" dirty="0"/>
            </a:p>
          </p:txBody>
        </p:sp>
        <p:cxnSp>
          <p:nvCxnSpPr>
            <p:cNvPr id="53" name="直接箭头连接符 52"/>
            <p:cNvCxnSpPr>
              <a:stCxn id="52" idx="4"/>
            </p:cNvCxnSpPr>
            <p:nvPr/>
          </p:nvCxnSpPr>
          <p:spPr>
            <a:xfrm>
              <a:off x="3307581" y="2808078"/>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914474" y="3372100"/>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r>
                <a:rPr lang="en-US" altLang="zh-CN" dirty="0" smtClean="0"/>
                <a:t>(x)</a:t>
              </a:r>
              <a:endParaRPr lang="zh-CN" altLang="en-US" dirty="0"/>
            </a:p>
          </p:txBody>
        </p:sp>
        <p:cxnSp>
          <p:nvCxnSpPr>
            <p:cNvPr id="55" name="直接箭头连接符 54"/>
            <p:cNvCxnSpPr/>
            <p:nvPr/>
          </p:nvCxnSpPr>
          <p:spPr>
            <a:xfrm>
              <a:off x="8621809" y="4115583"/>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8257577" y="4850521"/>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y</a:t>
              </a:r>
              <a:r>
                <a:rPr lang="en-US" altLang="zh-CN" dirty="0" err="1" smtClean="0"/>
                <a:t>_n</a:t>
              </a:r>
              <a:endParaRPr lang="zh-CN" altLang="en-US" dirty="0"/>
            </a:p>
          </p:txBody>
        </p:sp>
        <p:sp>
          <p:nvSpPr>
            <p:cNvPr id="57" name="矩形 56"/>
            <p:cNvSpPr/>
            <p:nvPr/>
          </p:nvSpPr>
          <p:spPr>
            <a:xfrm>
              <a:off x="4481787" y="3372100"/>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h(x)</a:t>
              </a:r>
              <a:endParaRPr lang="zh-CN" altLang="en-US" dirty="0"/>
            </a:p>
          </p:txBody>
        </p:sp>
        <p:sp>
          <p:nvSpPr>
            <p:cNvPr id="58" name="矩形 57"/>
            <p:cNvSpPr/>
            <p:nvPr/>
          </p:nvSpPr>
          <p:spPr>
            <a:xfrm>
              <a:off x="6049100" y="3372100"/>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h(x)</a:t>
              </a:r>
              <a:endParaRPr lang="zh-CN" altLang="en-US" dirty="0"/>
            </a:p>
          </p:txBody>
        </p:sp>
        <p:sp>
          <p:nvSpPr>
            <p:cNvPr id="59" name="矩形 58"/>
            <p:cNvSpPr/>
            <p:nvPr/>
          </p:nvSpPr>
          <p:spPr>
            <a:xfrm>
              <a:off x="8222295" y="338109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r>
                <a:rPr lang="en-US" altLang="zh-CN" dirty="0" smtClean="0"/>
                <a:t>(x)</a:t>
              </a:r>
              <a:endParaRPr lang="zh-CN" altLang="en-US" dirty="0"/>
            </a:p>
          </p:txBody>
        </p:sp>
        <p:cxnSp>
          <p:nvCxnSpPr>
            <p:cNvPr id="60" name="直接箭头连接符 59"/>
            <p:cNvCxnSpPr>
              <a:stCxn id="54" idx="3"/>
              <a:endCxn id="57" idx="1"/>
            </p:cNvCxnSpPr>
            <p:nvPr/>
          </p:nvCxnSpPr>
          <p:spPr>
            <a:xfrm>
              <a:off x="3700688" y="3739569"/>
              <a:ext cx="7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268001" y="3758295"/>
              <a:ext cx="7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6835314" y="3758295"/>
              <a:ext cx="1377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934463" y="3388963"/>
              <a:ext cx="1179060" cy="369332"/>
            </a:xfrm>
            <a:prstGeom prst="rect">
              <a:avLst/>
            </a:prstGeom>
            <a:noFill/>
          </p:spPr>
          <p:txBody>
            <a:bodyPr wrap="square" rtlCol="0">
              <a:spAutoFit/>
            </a:bodyPr>
            <a:lstStyle/>
            <a:p>
              <a:r>
                <a:rPr lang="en-US" altLang="zh-CN" dirty="0" smtClean="0"/>
                <a:t>… … … …</a:t>
              </a:r>
              <a:endParaRPr lang="zh-CN" altLang="en-US" dirty="0"/>
            </a:p>
          </p:txBody>
        </p:sp>
        <p:sp>
          <p:nvSpPr>
            <p:cNvPr id="72" name="椭圆 71"/>
            <p:cNvSpPr/>
            <p:nvPr/>
          </p:nvSpPr>
          <p:spPr>
            <a:xfrm>
              <a:off x="4481787" y="2090230"/>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x_2</a:t>
              </a:r>
              <a:endParaRPr lang="zh-CN" altLang="en-US" dirty="0"/>
            </a:p>
          </p:txBody>
        </p:sp>
        <p:cxnSp>
          <p:nvCxnSpPr>
            <p:cNvPr id="73" name="直接箭头连接符 72"/>
            <p:cNvCxnSpPr>
              <a:stCxn id="72" idx="4"/>
            </p:cNvCxnSpPr>
            <p:nvPr/>
          </p:nvCxnSpPr>
          <p:spPr>
            <a:xfrm>
              <a:off x="4874894" y="2816623"/>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6057646" y="2119138"/>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x_3</a:t>
              </a:r>
              <a:endParaRPr lang="zh-CN" altLang="en-US" dirty="0"/>
            </a:p>
          </p:txBody>
        </p:sp>
        <p:cxnSp>
          <p:nvCxnSpPr>
            <p:cNvPr id="75" name="直接箭头连接符 74"/>
            <p:cNvCxnSpPr>
              <a:stCxn id="74" idx="4"/>
            </p:cNvCxnSpPr>
            <p:nvPr/>
          </p:nvCxnSpPr>
          <p:spPr>
            <a:xfrm>
              <a:off x="6450753" y="2845531"/>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8228702" y="2119138"/>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x_n</a:t>
              </a:r>
              <a:endParaRPr lang="zh-CN" altLang="en-US" dirty="0"/>
            </a:p>
          </p:txBody>
        </p:sp>
        <p:cxnSp>
          <p:nvCxnSpPr>
            <p:cNvPr id="79" name="直接箭头连接符 78"/>
            <p:cNvCxnSpPr>
              <a:stCxn id="78" idx="4"/>
            </p:cNvCxnSpPr>
            <p:nvPr/>
          </p:nvCxnSpPr>
          <p:spPr>
            <a:xfrm>
              <a:off x="8621809" y="2845531"/>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6462907" y="4107038"/>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6098675" y="4841976"/>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y</a:t>
              </a:r>
              <a:r>
                <a:rPr lang="en-US" altLang="zh-CN" dirty="0" err="1" smtClean="0"/>
                <a:t>_3</a:t>
              </a:r>
              <a:endParaRPr lang="zh-CN" altLang="en-US" dirty="0"/>
            </a:p>
          </p:txBody>
        </p:sp>
        <p:cxnSp>
          <p:nvCxnSpPr>
            <p:cNvPr id="83" name="直接箭头连接符 82"/>
            <p:cNvCxnSpPr/>
            <p:nvPr/>
          </p:nvCxnSpPr>
          <p:spPr>
            <a:xfrm>
              <a:off x="4855641" y="4098493"/>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4491409" y="4833431"/>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y</a:t>
              </a:r>
              <a:r>
                <a:rPr lang="en-US" altLang="zh-CN" dirty="0" err="1" smtClean="0"/>
                <a:t>_2</a:t>
              </a:r>
              <a:endParaRPr lang="zh-CN" altLang="en-US" dirty="0"/>
            </a:p>
          </p:txBody>
        </p:sp>
        <p:cxnSp>
          <p:nvCxnSpPr>
            <p:cNvPr id="85" name="直接箭头连接符 84"/>
            <p:cNvCxnSpPr/>
            <p:nvPr/>
          </p:nvCxnSpPr>
          <p:spPr>
            <a:xfrm>
              <a:off x="3327556" y="4131469"/>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2963324" y="4866407"/>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y</a:t>
              </a:r>
              <a:r>
                <a:rPr lang="en-US" altLang="zh-CN" dirty="0" err="1" smtClean="0"/>
                <a:t>_1</a:t>
              </a:r>
              <a:endParaRPr lang="zh-CN" altLang="en-US" dirty="0"/>
            </a:p>
          </p:txBody>
        </p:sp>
        <p:sp>
          <p:nvSpPr>
            <p:cNvPr id="88" name="文本框 87"/>
            <p:cNvSpPr txBox="1"/>
            <p:nvPr/>
          </p:nvSpPr>
          <p:spPr>
            <a:xfrm>
              <a:off x="2718051" y="1533823"/>
              <a:ext cx="1179060" cy="369332"/>
            </a:xfrm>
            <a:prstGeom prst="rect">
              <a:avLst/>
            </a:prstGeom>
            <a:noFill/>
          </p:spPr>
          <p:txBody>
            <a:bodyPr wrap="square" rtlCol="0">
              <a:spAutoFit/>
            </a:bodyPr>
            <a:lstStyle/>
            <a:p>
              <a:pPr algn="ctr"/>
              <a:r>
                <a:rPr lang="en-US" altLang="zh-CN" dirty="0" err="1" smtClean="0"/>
                <a:t>Time1</a:t>
              </a:r>
              <a:endParaRPr lang="zh-CN" altLang="en-US" dirty="0"/>
            </a:p>
          </p:txBody>
        </p:sp>
        <p:sp>
          <p:nvSpPr>
            <p:cNvPr id="89" name="文本框 88"/>
            <p:cNvSpPr txBox="1"/>
            <p:nvPr/>
          </p:nvSpPr>
          <p:spPr>
            <a:xfrm>
              <a:off x="4266111" y="1535241"/>
              <a:ext cx="1179060" cy="369332"/>
            </a:xfrm>
            <a:prstGeom prst="rect">
              <a:avLst/>
            </a:prstGeom>
            <a:noFill/>
          </p:spPr>
          <p:txBody>
            <a:bodyPr wrap="square" rtlCol="0">
              <a:spAutoFit/>
            </a:bodyPr>
            <a:lstStyle/>
            <a:p>
              <a:pPr algn="ctr"/>
              <a:r>
                <a:rPr lang="en-US" altLang="zh-CN" dirty="0" smtClean="0"/>
                <a:t>Time 2</a:t>
              </a:r>
              <a:endParaRPr lang="zh-CN" altLang="en-US" dirty="0"/>
            </a:p>
          </p:txBody>
        </p:sp>
        <p:sp>
          <p:nvSpPr>
            <p:cNvPr id="90" name="文本框 89"/>
            <p:cNvSpPr txBox="1"/>
            <p:nvPr/>
          </p:nvSpPr>
          <p:spPr>
            <a:xfrm>
              <a:off x="5852677" y="1533823"/>
              <a:ext cx="1179060" cy="369332"/>
            </a:xfrm>
            <a:prstGeom prst="rect">
              <a:avLst/>
            </a:prstGeom>
            <a:noFill/>
          </p:spPr>
          <p:txBody>
            <a:bodyPr wrap="square" rtlCol="0">
              <a:spAutoFit/>
            </a:bodyPr>
            <a:lstStyle/>
            <a:p>
              <a:pPr algn="ctr"/>
              <a:r>
                <a:rPr lang="en-US" altLang="zh-CN" dirty="0" smtClean="0"/>
                <a:t>Time 3</a:t>
              </a:r>
              <a:endParaRPr lang="zh-CN" altLang="en-US" dirty="0"/>
            </a:p>
          </p:txBody>
        </p:sp>
        <p:sp>
          <p:nvSpPr>
            <p:cNvPr id="91" name="文本框 90"/>
            <p:cNvSpPr txBox="1"/>
            <p:nvPr/>
          </p:nvSpPr>
          <p:spPr>
            <a:xfrm>
              <a:off x="8025872" y="1533882"/>
              <a:ext cx="1179060" cy="369332"/>
            </a:xfrm>
            <a:prstGeom prst="rect">
              <a:avLst/>
            </a:prstGeom>
            <a:noFill/>
          </p:spPr>
          <p:txBody>
            <a:bodyPr wrap="square" rtlCol="0">
              <a:spAutoFit/>
            </a:bodyPr>
            <a:lstStyle/>
            <a:p>
              <a:pPr algn="ctr"/>
              <a:r>
                <a:rPr lang="en-US" altLang="zh-CN" dirty="0" smtClean="0"/>
                <a:t>Time n</a:t>
              </a:r>
              <a:endParaRPr lang="zh-CN" altLang="en-US" dirty="0"/>
            </a:p>
          </p:txBody>
        </p:sp>
      </p:grpSp>
      <p:sp>
        <p:nvSpPr>
          <p:cNvPr id="92" name="标题 1"/>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err="1" smtClean="0"/>
              <a:t>RNN</a:t>
            </a:r>
            <a:r>
              <a:rPr lang="en-US" altLang="zh-CN" dirty="0" smtClean="0"/>
              <a:t> </a:t>
            </a:r>
            <a:r>
              <a:rPr lang="zh-CN" altLang="en-US" dirty="0" smtClean="0"/>
              <a:t>模型示意图</a:t>
            </a:r>
            <a:endParaRPr lang="zh-CN" altLang="en-US" dirty="0"/>
          </a:p>
        </p:txBody>
      </p:sp>
      <p:sp>
        <p:nvSpPr>
          <p:cNvPr id="3" name="文本框 2"/>
          <p:cNvSpPr txBox="1"/>
          <p:nvPr/>
        </p:nvSpPr>
        <p:spPr>
          <a:xfrm>
            <a:off x="2112286" y="3296630"/>
            <a:ext cx="1043560" cy="923330"/>
          </a:xfrm>
          <a:prstGeom prst="rect">
            <a:avLst/>
          </a:prstGeom>
          <a:noFill/>
        </p:spPr>
        <p:txBody>
          <a:bodyPr wrap="square" rtlCol="0">
            <a:spAutoFit/>
          </a:bodyPr>
          <a:lstStyle/>
          <a:p>
            <a:r>
              <a:rPr lang="zh-CN" altLang="en-US" dirty="0" smtClean="0"/>
              <a:t>展</a:t>
            </a:r>
            <a:endParaRPr lang="en-US" altLang="zh-CN" dirty="0" smtClean="0"/>
          </a:p>
          <a:p>
            <a:r>
              <a:rPr lang="en-US" altLang="zh-CN" dirty="0"/>
              <a:t> </a:t>
            </a:r>
            <a:r>
              <a:rPr lang="en-US" altLang="zh-CN" dirty="0" smtClean="0"/>
              <a:t>   </a:t>
            </a:r>
            <a:r>
              <a:rPr lang="zh-CN" altLang="en-US" dirty="0" smtClean="0"/>
              <a:t>：</a:t>
            </a:r>
            <a:endParaRPr lang="en-US" altLang="zh-CN" dirty="0"/>
          </a:p>
          <a:p>
            <a:r>
              <a:rPr lang="zh-CN" altLang="en-US" dirty="0" smtClean="0"/>
              <a:t>开</a:t>
            </a:r>
            <a:endParaRPr lang="zh-CN" altLang="en-US" dirty="0"/>
          </a:p>
        </p:txBody>
      </p:sp>
    </p:spTree>
    <p:extLst>
      <p:ext uri="{BB962C8B-B14F-4D97-AF65-F5344CB8AC3E}">
        <p14:creationId xmlns:p14="http://schemas.microsoft.com/office/powerpoint/2010/main" val="119616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78231" y="280514"/>
            <a:ext cx="4398868" cy="15233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pc="-150" dirty="0" err="1" smtClean="0"/>
              <a:t>RNN</a:t>
            </a:r>
            <a:r>
              <a:rPr lang="zh-CN" altLang="en-US" spc="-150" dirty="0" smtClean="0"/>
              <a:t>模型举例：翻译模型</a:t>
            </a:r>
            <a:endParaRPr lang="en-US" altLang="zh-CN" spc="-150" dirty="0" smtClean="0"/>
          </a:p>
          <a:p>
            <a:pPr marL="0" indent="0">
              <a:buNone/>
            </a:pPr>
            <a:r>
              <a:rPr lang="zh-CN" altLang="en-US" spc="-150" dirty="0" smtClean="0"/>
              <a:t>我</a:t>
            </a:r>
            <a:r>
              <a:rPr lang="zh-CN" altLang="en-US" spc="-150" dirty="0"/>
              <a:t>爱</a:t>
            </a:r>
            <a:r>
              <a:rPr lang="zh-CN" altLang="en-US" spc="-150" dirty="0" smtClean="0"/>
              <a:t>中国</a:t>
            </a:r>
            <a:r>
              <a:rPr lang="en-US" altLang="zh-CN" spc="-150" dirty="0" smtClean="0"/>
              <a:t>	</a:t>
            </a:r>
            <a:r>
              <a:rPr lang="zh-CN" altLang="en-US" spc="-150" dirty="0" smtClean="0"/>
              <a:t>－</a:t>
            </a:r>
            <a:r>
              <a:rPr lang="en-US" altLang="zh-CN" spc="-150" dirty="0" smtClean="0"/>
              <a:t>&gt;	</a:t>
            </a:r>
            <a:r>
              <a:rPr lang="en-US" altLang="zh-CN" dirty="0" smtClean="0"/>
              <a:t>I Love China </a:t>
            </a:r>
          </a:p>
        </p:txBody>
      </p:sp>
      <p:sp>
        <p:nvSpPr>
          <p:cNvPr id="6" name="椭圆 5"/>
          <p:cNvSpPr/>
          <p:nvPr/>
        </p:nvSpPr>
        <p:spPr>
          <a:xfrm>
            <a:off x="4175060" y="1144660"/>
            <a:ext cx="497965" cy="458705"/>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我</a:t>
            </a:r>
            <a:endParaRPr lang="zh-CN" altLang="en-US" dirty="0"/>
          </a:p>
        </p:txBody>
      </p:sp>
      <p:cxnSp>
        <p:nvCxnSpPr>
          <p:cNvPr id="7" name="直接箭头连接符 6"/>
          <p:cNvCxnSpPr>
            <a:stCxn id="6" idx="4"/>
          </p:cNvCxnSpPr>
          <p:nvPr/>
        </p:nvCxnSpPr>
        <p:spPr>
          <a:xfrm>
            <a:off x="4424043" y="1603365"/>
            <a:ext cx="5413" cy="35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175060" y="1959536"/>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r>
              <a:rPr lang="en-US" altLang="zh-CN" sz="1400" dirty="0" smtClean="0"/>
              <a:t>)</a:t>
            </a:r>
            <a:endParaRPr lang="zh-CN" altLang="en-US" sz="1400" dirty="0"/>
          </a:p>
        </p:txBody>
      </p:sp>
      <p:sp>
        <p:nvSpPr>
          <p:cNvPr id="11" name="矩形 10"/>
          <p:cNvSpPr/>
          <p:nvPr/>
        </p:nvSpPr>
        <p:spPr>
          <a:xfrm>
            <a:off x="5167750" y="1959536"/>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h(x</a:t>
            </a:r>
            <a:r>
              <a:rPr lang="en-US" altLang="zh-CN" dirty="0" smtClean="0"/>
              <a:t>)</a:t>
            </a:r>
            <a:endParaRPr lang="zh-CN" altLang="en-US" dirty="0"/>
          </a:p>
        </p:txBody>
      </p:sp>
      <p:sp>
        <p:nvSpPr>
          <p:cNvPr id="12" name="矩形 11"/>
          <p:cNvSpPr/>
          <p:nvPr/>
        </p:nvSpPr>
        <p:spPr>
          <a:xfrm>
            <a:off x="6160441" y="1959536"/>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h(x</a:t>
            </a:r>
            <a:r>
              <a:rPr lang="en-US" altLang="zh-CN" dirty="0" smtClean="0"/>
              <a:t>)</a:t>
            </a:r>
            <a:endParaRPr lang="zh-CN" altLang="en-US" dirty="0"/>
          </a:p>
        </p:txBody>
      </p:sp>
      <p:cxnSp>
        <p:nvCxnSpPr>
          <p:cNvPr id="14" name="直接箭头连接符 13"/>
          <p:cNvCxnSpPr>
            <a:stCxn id="8" idx="3"/>
            <a:endCxn id="11" idx="1"/>
          </p:cNvCxnSpPr>
          <p:nvPr/>
        </p:nvCxnSpPr>
        <p:spPr>
          <a:xfrm>
            <a:off x="4673025" y="2191586"/>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5167750" y="1150056"/>
            <a:ext cx="497965" cy="458705"/>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爱</a:t>
            </a:r>
            <a:endParaRPr lang="zh-CN" altLang="en-US" dirty="0"/>
          </a:p>
        </p:txBody>
      </p:sp>
      <p:cxnSp>
        <p:nvCxnSpPr>
          <p:cNvPr id="19" name="直接箭头连接符 18"/>
          <p:cNvCxnSpPr>
            <a:stCxn id="18" idx="4"/>
          </p:cNvCxnSpPr>
          <p:nvPr/>
        </p:nvCxnSpPr>
        <p:spPr>
          <a:xfrm>
            <a:off x="5416733" y="1608761"/>
            <a:ext cx="5413" cy="35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65854" y="1168311"/>
            <a:ext cx="497965" cy="458705"/>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中</a:t>
            </a:r>
            <a:endParaRPr lang="zh-CN" altLang="en-US" dirty="0"/>
          </a:p>
        </p:txBody>
      </p:sp>
      <p:cxnSp>
        <p:nvCxnSpPr>
          <p:cNvPr id="21" name="直接箭头连接符 20"/>
          <p:cNvCxnSpPr>
            <a:stCxn id="20" idx="4"/>
          </p:cNvCxnSpPr>
          <p:nvPr/>
        </p:nvCxnSpPr>
        <p:spPr>
          <a:xfrm>
            <a:off x="6414836" y="1627016"/>
            <a:ext cx="5413" cy="35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665716" y="2203411"/>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658406" y="2203411"/>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7148177" y="1168311"/>
            <a:ext cx="497965" cy="458705"/>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国</a:t>
            </a:r>
            <a:endParaRPr lang="zh-CN" altLang="en-US" dirty="0"/>
          </a:p>
        </p:txBody>
      </p:sp>
      <p:cxnSp>
        <p:nvCxnSpPr>
          <p:cNvPr id="34" name="直接箭头连接符 33"/>
          <p:cNvCxnSpPr>
            <a:stCxn id="33" idx="4"/>
          </p:cNvCxnSpPr>
          <p:nvPr/>
        </p:nvCxnSpPr>
        <p:spPr>
          <a:xfrm>
            <a:off x="7397160" y="1627016"/>
            <a:ext cx="5413" cy="35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148177" y="198318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r>
              <a:rPr lang="en-US" altLang="zh-CN" sz="1400" dirty="0" smtClean="0"/>
              <a:t>)</a:t>
            </a:r>
            <a:endParaRPr lang="zh-CN" altLang="en-US" sz="1400" dirty="0"/>
          </a:p>
        </p:txBody>
      </p:sp>
      <p:sp>
        <p:nvSpPr>
          <p:cNvPr id="40" name="矩形 39"/>
          <p:cNvSpPr/>
          <p:nvPr/>
        </p:nvSpPr>
        <p:spPr>
          <a:xfrm>
            <a:off x="8101425" y="304998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r>
              <a:rPr lang="en-US" altLang="zh-CN" sz="1400" dirty="0" smtClean="0"/>
              <a:t>)</a:t>
            </a:r>
            <a:endParaRPr lang="zh-CN" altLang="en-US" sz="1400" dirty="0"/>
          </a:p>
        </p:txBody>
      </p:sp>
      <p:sp>
        <p:nvSpPr>
          <p:cNvPr id="41" name="矩形 40"/>
          <p:cNvSpPr/>
          <p:nvPr/>
        </p:nvSpPr>
        <p:spPr>
          <a:xfrm>
            <a:off x="8101425" y="401764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r>
              <a:rPr lang="en-US" altLang="zh-CN" sz="1400" dirty="0" smtClean="0"/>
              <a:t>)</a:t>
            </a:r>
            <a:endParaRPr lang="zh-CN" altLang="en-US" sz="1400" dirty="0"/>
          </a:p>
        </p:txBody>
      </p:sp>
      <p:sp>
        <p:nvSpPr>
          <p:cNvPr id="42" name="矩形 41"/>
          <p:cNvSpPr/>
          <p:nvPr/>
        </p:nvSpPr>
        <p:spPr>
          <a:xfrm>
            <a:off x="8101425" y="498530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r>
              <a:rPr lang="en-US" altLang="zh-CN" sz="1400" dirty="0" smtClean="0"/>
              <a:t>)</a:t>
            </a:r>
            <a:endParaRPr lang="zh-CN" altLang="en-US" sz="1400" dirty="0"/>
          </a:p>
        </p:txBody>
      </p:sp>
      <p:cxnSp>
        <p:nvCxnSpPr>
          <p:cNvPr id="45" name="曲线连接符 44"/>
          <p:cNvCxnSpPr>
            <a:stCxn id="35" idx="3"/>
            <a:endCxn id="40" idx="0"/>
          </p:cNvCxnSpPr>
          <p:nvPr/>
        </p:nvCxnSpPr>
        <p:spPr>
          <a:xfrm>
            <a:off x="7646142" y="2215238"/>
            <a:ext cx="704266" cy="8347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35" idx="3"/>
            <a:endCxn id="41" idx="3"/>
          </p:cNvCxnSpPr>
          <p:nvPr/>
        </p:nvCxnSpPr>
        <p:spPr>
          <a:xfrm>
            <a:off x="7646142" y="2215238"/>
            <a:ext cx="953248" cy="2034460"/>
          </a:xfrm>
          <a:prstGeom prst="curvedConnector3">
            <a:avLst>
              <a:gd name="adj1" fmla="val 1239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35" idx="3"/>
            <a:endCxn id="42" idx="3"/>
          </p:cNvCxnSpPr>
          <p:nvPr/>
        </p:nvCxnSpPr>
        <p:spPr>
          <a:xfrm>
            <a:off x="7646142" y="2215238"/>
            <a:ext cx="953248" cy="3002120"/>
          </a:xfrm>
          <a:prstGeom prst="curvedConnector3">
            <a:avLst>
              <a:gd name="adj1" fmla="val 12398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263087" y="3049986"/>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G(x</a:t>
            </a:r>
            <a:r>
              <a:rPr lang="en-US" altLang="zh-CN" sz="1400" dirty="0" smtClean="0"/>
              <a:t>)</a:t>
            </a:r>
            <a:endParaRPr lang="zh-CN" altLang="en-US" sz="1400" dirty="0"/>
          </a:p>
        </p:txBody>
      </p:sp>
      <p:sp>
        <p:nvSpPr>
          <p:cNvPr id="51" name="矩形 50"/>
          <p:cNvSpPr/>
          <p:nvPr/>
        </p:nvSpPr>
        <p:spPr>
          <a:xfrm>
            <a:off x="3254542" y="401764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G(x</a:t>
            </a:r>
            <a:r>
              <a:rPr lang="en-US" altLang="zh-CN" sz="1400" dirty="0" smtClean="0"/>
              <a:t>)</a:t>
            </a:r>
            <a:endParaRPr lang="zh-CN" altLang="en-US" sz="1400" dirty="0"/>
          </a:p>
        </p:txBody>
      </p:sp>
      <p:sp>
        <p:nvSpPr>
          <p:cNvPr id="52" name="矩形 51"/>
          <p:cNvSpPr/>
          <p:nvPr/>
        </p:nvSpPr>
        <p:spPr>
          <a:xfrm>
            <a:off x="3263085" y="4985307"/>
            <a:ext cx="497965" cy="464101"/>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G(x</a:t>
            </a:r>
            <a:r>
              <a:rPr lang="en-US" altLang="zh-CN" sz="1400" dirty="0" smtClean="0"/>
              <a:t>)</a:t>
            </a:r>
            <a:endParaRPr lang="zh-CN" altLang="en-US" sz="1400" dirty="0"/>
          </a:p>
        </p:txBody>
      </p:sp>
      <p:cxnSp>
        <p:nvCxnSpPr>
          <p:cNvPr id="54" name="直接箭头连接符 53"/>
          <p:cNvCxnSpPr>
            <a:stCxn id="40" idx="1"/>
            <a:endCxn id="50" idx="3"/>
          </p:cNvCxnSpPr>
          <p:nvPr/>
        </p:nvCxnSpPr>
        <p:spPr>
          <a:xfrm flipH="1" flipV="1">
            <a:off x="3761052" y="3282037"/>
            <a:ext cx="43403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3778114" y="4229787"/>
            <a:ext cx="42976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3778114" y="5217357"/>
            <a:ext cx="42976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p:cNvCxnSpPr>
            <a:stCxn id="8" idx="2"/>
            <a:endCxn id="50" idx="3"/>
          </p:cNvCxnSpPr>
          <p:nvPr/>
        </p:nvCxnSpPr>
        <p:spPr>
          <a:xfrm rot="5400000">
            <a:off x="3663348" y="2521342"/>
            <a:ext cx="858400" cy="662991"/>
          </a:xfrm>
          <a:prstGeom prst="curvedConnector2">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61"/>
          <p:cNvCxnSpPr>
            <a:stCxn id="11" idx="2"/>
            <a:endCxn id="50" idx="3"/>
          </p:cNvCxnSpPr>
          <p:nvPr/>
        </p:nvCxnSpPr>
        <p:spPr>
          <a:xfrm rot="5400000">
            <a:off x="4159693" y="2024997"/>
            <a:ext cx="858400" cy="16556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a:stCxn id="12" idx="2"/>
            <a:endCxn id="50" idx="3"/>
          </p:cNvCxnSpPr>
          <p:nvPr/>
        </p:nvCxnSpPr>
        <p:spPr>
          <a:xfrm rot="5400000">
            <a:off x="4656038" y="1528651"/>
            <a:ext cx="858400" cy="26483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35" idx="2"/>
            <a:endCxn id="50" idx="3"/>
          </p:cNvCxnSpPr>
          <p:nvPr/>
        </p:nvCxnSpPr>
        <p:spPr>
          <a:xfrm rot="5400000">
            <a:off x="5161732" y="1046608"/>
            <a:ext cx="834749" cy="36361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8" idx="2"/>
            <a:endCxn id="52" idx="3"/>
          </p:cNvCxnSpPr>
          <p:nvPr/>
        </p:nvCxnSpPr>
        <p:spPr>
          <a:xfrm rot="5400000">
            <a:off x="2695687" y="3489001"/>
            <a:ext cx="2793721" cy="66299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p:cNvCxnSpPr>
            <a:stCxn id="11" idx="2"/>
            <a:endCxn id="51" idx="3"/>
          </p:cNvCxnSpPr>
          <p:nvPr/>
        </p:nvCxnSpPr>
        <p:spPr>
          <a:xfrm rot="5400000">
            <a:off x="3671590" y="2504554"/>
            <a:ext cx="1826061" cy="1664226"/>
          </a:xfrm>
          <a:prstGeom prst="curvedConnector2">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曲线连接符 73"/>
          <p:cNvCxnSpPr>
            <a:stCxn id="11" idx="2"/>
            <a:endCxn id="52" idx="3"/>
          </p:cNvCxnSpPr>
          <p:nvPr/>
        </p:nvCxnSpPr>
        <p:spPr>
          <a:xfrm rot="5400000">
            <a:off x="3192032" y="2992656"/>
            <a:ext cx="2793721" cy="16556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12" idx="2"/>
            <a:endCxn id="51" idx="3"/>
          </p:cNvCxnSpPr>
          <p:nvPr/>
        </p:nvCxnSpPr>
        <p:spPr>
          <a:xfrm rot="5400000">
            <a:off x="4167936" y="2008209"/>
            <a:ext cx="1826061" cy="2656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12" idx="2"/>
            <a:endCxn id="52" idx="3"/>
          </p:cNvCxnSpPr>
          <p:nvPr/>
        </p:nvCxnSpPr>
        <p:spPr>
          <a:xfrm rot="5400000">
            <a:off x="3688377" y="2496310"/>
            <a:ext cx="2793721" cy="2648374"/>
          </a:xfrm>
          <a:prstGeom prst="curvedConnector2">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p:cNvCxnSpPr>
            <a:stCxn id="35" idx="2"/>
            <a:endCxn id="51" idx="3"/>
          </p:cNvCxnSpPr>
          <p:nvPr/>
        </p:nvCxnSpPr>
        <p:spPr>
          <a:xfrm rot="5400000">
            <a:off x="4673629" y="1526167"/>
            <a:ext cx="1802410" cy="36446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a:stCxn id="35" idx="2"/>
            <a:endCxn id="52" idx="3"/>
          </p:cNvCxnSpPr>
          <p:nvPr/>
        </p:nvCxnSpPr>
        <p:spPr>
          <a:xfrm rot="5400000">
            <a:off x="4194070" y="2014268"/>
            <a:ext cx="2770070" cy="3636110"/>
          </a:xfrm>
          <a:prstGeom prst="curvedConnector2">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40" idx="2"/>
            <a:endCxn id="41" idx="0"/>
          </p:cNvCxnSpPr>
          <p:nvPr/>
        </p:nvCxnSpPr>
        <p:spPr>
          <a:xfrm>
            <a:off x="8350408" y="3514088"/>
            <a:ext cx="0" cy="50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350407" y="4481748"/>
            <a:ext cx="0" cy="50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rot="10800000">
            <a:off x="2773313" y="3282036"/>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10800000">
            <a:off x="2759817" y="4266289"/>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rot="10800000">
            <a:off x="2766392" y="5232953"/>
            <a:ext cx="49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964316" y="3097370"/>
            <a:ext cx="804724" cy="369332"/>
          </a:xfrm>
          <a:prstGeom prst="rect">
            <a:avLst/>
          </a:prstGeom>
          <a:noFill/>
        </p:spPr>
        <p:txBody>
          <a:bodyPr wrap="square" rtlCol="0">
            <a:spAutoFit/>
          </a:bodyPr>
          <a:lstStyle/>
          <a:p>
            <a:pPr algn="ctr"/>
            <a:r>
              <a:rPr lang="en-US" altLang="zh-CN" dirty="0" smtClean="0"/>
              <a:t>I</a:t>
            </a:r>
            <a:endParaRPr lang="zh-CN" altLang="en-US" dirty="0"/>
          </a:p>
        </p:txBody>
      </p:sp>
      <p:sp>
        <p:nvSpPr>
          <p:cNvPr id="104" name="文本框 103"/>
          <p:cNvSpPr txBox="1"/>
          <p:nvPr/>
        </p:nvSpPr>
        <p:spPr>
          <a:xfrm>
            <a:off x="1962930" y="4059807"/>
            <a:ext cx="804724" cy="369332"/>
          </a:xfrm>
          <a:prstGeom prst="rect">
            <a:avLst/>
          </a:prstGeom>
          <a:noFill/>
        </p:spPr>
        <p:txBody>
          <a:bodyPr wrap="square" rtlCol="0">
            <a:spAutoFit/>
          </a:bodyPr>
          <a:lstStyle/>
          <a:p>
            <a:pPr algn="ctr"/>
            <a:r>
              <a:rPr lang="en-US" altLang="zh-CN" dirty="0" smtClean="0"/>
              <a:t>Love</a:t>
            </a:r>
            <a:endParaRPr lang="zh-CN" altLang="en-US" dirty="0"/>
          </a:p>
        </p:txBody>
      </p:sp>
      <p:sp>
        <p:nvSpPr>
          <p:cNvPr id="105" name="文本框 104"/>
          <p:cNvSpPr txBox="1"/>
          <p:nvPr/>
        </p:nvSpPr>
        <p:spPr>
          <a:xfrm>
            <a:off x="1969656" y="5044059"/>
            <a:ext cx="804724" cy="369332"/>
          </a:xfrm>
          <a:prstGeom prst="rect">
            <a:avLst/>
          </a:prstGeom>
          <a:noFill/>
        </p:spPr>
        <p:txBody>
          <a:bodyPr wrap="square" rtlCol="0">
            <a:spAutoFit/>
          </a:bodyPr>
          <a:lstStyle/>
          <a:p>
            <a:pPr algn="ctr"/>
            <a:r>
              <a:rPr lang="en-US" altLang="zh-CN" dirty="0" smtClean="0"/>
              <a:t>China</a:t>
            </a:r>
            <a:endParaRPr lang="zh-CN" altLang="en-US" dirty="0"/>
          </a:p>
        </p:txBody>
      </p:sp>
      <p:grpSp>
        <p:nvGrpSpPr>
          <p:cNvPr id="162" name="组合 161"/>
          <p:cNvGrpSpPr/>
          <p:nvPr/>
        </p:nvGrpSpPr>
        <p:grpSpPr>
          <a:xfrm>
            <a:off x="916955" y="1144660"/>
            <a:ext cx="1535494" cy="2349186"/>
            <a:chOff x="1121914" y="1599668"/>
            <a:chExt cx="2379938" cy="3486684"/>
          </a:xfrm>
        </p:grpSpPr>
        <p:sp>
          <p:nvSpPr>
            <p:cNvPr id="112" name="椭圆 111"/>
            <p:cNvSpPr/>
            <p:nvPr/>
          </p:nvSpPr>
          <p:spPr>
            <a:xfrm>
              <a:off x="1121914" y="1599668"/>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cxnSp>
          <p:nvCxnSpPr>
            <p:cNvPr id="113" name="直接箭头连接符 112"/>
            <p:cNvCxnSpPr>
              <a:stCxn id="112" idx="4"/>
            </p:cNvCxnSpPr>
            <p:nvPr/>
          </p:nvCxnSpPr>
          <p:spPr>
            <a:xfrm>
              <a:off x="1515021" y="2326061"/>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1121914" y="2890083"/>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h(x)</a:t>
              </a:r>
              <a:endParaRPr lang="zh-CN" altLang="en-US" sz="1600" dirty="0"/>
            </a:p>
          </p:txBody>
        </p:sp>
        <p:cxnSp>
          <p:nvCxnSpPr>
            <p:cNvPr id="115" name="直接箭头连接符 114"/>
            <p:cNvCxnSpPr>
              <a:stCxn id="114" idx="2"/>
            </p:cNvCxnSpPr>
            <p:nvPr/>
          </p:nvCxnSpPr>
          <p:spPr>
            <a:xfrm>
              <a:off x="1515021" y="3625021"/>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曲线连接符 116"/>
            <p:cNvCxnSpPr>
              <a:stCxn id="114" idx="3"/>
            </p:cNvCxnSpPr>
            <p:nvPr/>
          </p:nvCxnSpPr>
          <p:spPr>
            <a:xfrm flipH="1" flipV="1">
              <a:off x="1523567" y="2542198"/>
              <a:ext cx="384561" cy="715354"/>
            </a:xfrm>
            <a:prstGeom prst="curvedConnector4">
              <a:avLst>
                <a:gd name="adj1" fmla="val -59444"/>
                <a:gd name="adj2" fmla="val 75684"/>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1121914" y="4351414"/>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a:t>
              </a:r>
              <a:r>
                <a:rPr lang="en-US" altLang="zh-CN" sz="1600" dirty="0" smtClean="0"/>
                <a:t>(x)</a:t>
              </a:r>
              <a:endParaRPr lang="zh-CN" altLang="en-US" sz="1600" dirty="0"/>
            </a:p>
          </p:txBody>
        </p:sp>
        <p:sp>
          <p:nvSpPr>
            <p:cNvPr id="120" name="矩形 119"/>
            <p:cNvSpPr/>
            <p:nvPr/>
          </p:nvSpPr>
          <p:spPr>
            <a:xfrm>
              <a:off x="2715638" y="2902726"/>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G(x)</a:t>
              </a:r>
              <a:endParaRPr lang="zh-CN" altLang="en-US" sz="1600" dirty="0"/>
            </a:p>
          </p:txBody>
        </p:sp>
        <p:cxnSp>
          <p:nvCxnSpPr>
            <p:cNvPr id="122" name="曲线连接符 121"/>
            <p:cNvCxnSpPr>
              <a:stCxn id="114" idx="3"/>
              <a:endCxn id="120" idx="1"/>
            </p:cNvCxnSpPr>
            <p:nvPr/>
          </p:nvCxnSpPr>
          <p:spPr>
            <a:xfrm>
              <a:off x="1908128" y="3257552"/>
              <a:ext cx="807510" cy="1264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42"/>
            <p:cNvCxnSpPr>
              <a:stCxn id="118" idx="3"/>
            </p:cNvCxnSpPr>
            <p:nvPr/>
          </p:nvCxnSpPr>
          <p:spPr>
            <a:xfrm flipH="1" flipV="1">
              <a:off x="1523567" y="3988217"/>
              <a:ext cx="384561" cy="730666"/>
            </a:xfrm>
            <a:prstGeom prst="curvedConnector4">
              <a:avLst>
                <a:gd name="adj1" fmla="val -59444"/>
                <a:gd name="adj2" fmla="val 751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曲线连接符 144"/>
            <p:cNvCxnSpPr>
              <a:stCxn id="118" idx="3"/>
              <a:endCxn id="120" idx="1"/>
            </p:cNvCxnSpPr>
            <p:nvPr/>
          </p:nvCxnSpPr>
          <p:spPr>
            <a:xfrm flipV="1">
              <a:off x="1908128" y="3270195"/>
              <a:ext cx="807510" cy="14486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a:off x="2715638" y="1599668"/>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a:t>
              </a:r>
              <a:endParaRPr lang="zh-CN" altLang="en-US" dirty="0"/>
            </a:p>
          </p:txBody>
        </p:sp>
        <p:cxnSp>
          <p:nvCxnSpPr>
            <p:cNvPr id="161" name="直接箭头连接符 160"/>
            <p:cNvCxnSpPr>
              <a:stCxn id="120" idx="0"/>
              <a:endCxn id="159" idx="4"/>
            </p:cNvCxnSpPr>
            <p:nvPr/>
          </p:nvCxnSpPr>
          <p:spPr>
            <a:xfrm flipV="1">
              <a:off x="3108745" y="2326061"/>
              <a:ext cx="0" cy="57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9" name="曲线连接符 8"/>
          <p:cNvCxnSpPr>
            <a:stCxn id="8" idx="2"/>
            <a:endCxn id="51" idx="3"/>
          </p:cNvCxnSpPr>
          <p:nvPr/>
        </p:nvCxnSpPr>
        <p:spPr>
          <a:xfrm rot="5400000">
            <a:off x="3175245" y="3000899"/>
            <a:ext cx="1826061" cy="6715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rot="5400000">
            <a:off x="5797067" y="-664633"/>
            <a:ext cx="227068" cy="34710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5391240" y="637389"/>
            <a:ext cx="1038722" cy="369332"/>
          </a:xfrm>
          <a:prstGeom prst="rect">
            <a:avLst/>
          </a:prstGeom>
        </p:spPr>
        <p:txBody>
          <a:bodyPr wrap="square">
            <a:spAutoFit/>
          </a:bodyPr>
          <a:lstStyle/>
          <a:p>
            <a:r>
              <a:rPr lang="en-US" altLang="zh-CN" smtClean="0"/>
              <a:t>Encoder</a:t>
            </a:r>
            <a:endParaRPr lang="en-US" altLang="zh-CN" dirty="0"/>
          </a:p>
        </p:txBody>
      </p:sp>
      <p:sp>
        <p:nvSpPr>
          <p:cNvPr id="16" name="右大括号 15"/>
          <p:cNvSpPr/>
          <p:nvPr/>
        </p:nvSpPr>
        <p:spPr>
          <a:xfrm>
            <a:off x="8971173" y="3049985"/>
            <a:ext cx="167000" cy="23994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矩形 70"/>
          <p:cNvSpPr/>
          <p:nvPr/>
        </p:nvSpPr>
        <p:spPr>
          <a:xfrm rot="5400000">
            <a:off x="8784294" y="4045121"/>
            <a:ext cx="1038722" cy="369332"/>
          </a:xfrm>
          <a:prstGeom prst="rect">
            <a:avLst/>
          </a:prstGeom>
        </p:spPr>
        <p:txBody>
          <a:bodyPr wrap="square">
            <a:spAutoFit/>
          </a:bodyPr>
          <a:lstStyle/>
          <a:p>
            <a:r>
              <a:rPr lang="en-US" altLang="zh-CN" smtClean="0"/>
              <a:t>Decoder</a:t>
            </a:r>
            <a:endParaRPr lang="en-US" altLang="zh-CN" dirty="0"/>
          </a:p>
        </p:txBody>
      </p:sp>
    </p:spTree>
    <p:extLst>
      <p:ext uri="{BB962C8B-B14F-4D97-AF65-F5344CB8AC3E}">
        <p14:creationId xmlns:p14="http://schemas.microsoft.com/office/powerpoint/2010/main" val="140122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fade">
                                      <p:cBhvr>
                                        <p:cTn id="92" dur="500"/>
                                        <p:tgtEl>
                                          <p:spTgt spid="10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fade">
                                      <p:cBhvr>
                                        <p:cTn id="100" dur="500"/>
                                        <p:tgtEl>
                                          <p:spTgt spid="90"/>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par>
                          <p:cTn id="105" fill="hold">
                            <p:stCondLst>
                              <p:cond delay="1000"/>
                            </p:stCondLst>
                            <p:childTnLst>
                              <p:par>
                                <p:cTn id="106" presetID="10" presetClass="entr" presetSubtype="0" fill="hold" nodeType="after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childTnLst>
                          </p:cTn>
                        </p:par>
                        <p:par>
                          <p:cTn id="112" fill="hold">
                            <p:stCondLst>
                              <p:cond delay="1500"/>
                            </p:stCondLst>
                            <p:childTnLst>
                              <p:par>
                                <p:cTn id="113" presetID="10" presetClass="entr" presetSubtype="0" fill="hold"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500"/>
                                        <p:tgtEl>
                                          <p:spTgt spid="9"/>
                                        </p:tgtEl>
                                      </p:cBhvr>
                                    </p:animEffect>
                                  </p:childTnLst>
                                </p:cTn>
                              </p:par>
                              <p:par>
                                <p:cTn id="116" presetID="10" presetClass="entr" presetSubtype="0" fill="hold" nodeType="with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500"/>
                                        <p:tgtEl>
                                          <p:spTgt spid="72"/>
                                        </p:tgtEl>
                                      </p:cBhvr>
                                    </p:animEffect>
                                  </p:childTnLst>
                                </p:cTn>
                              </p:par>
                              <p:par>
                                <p:cTn id="119" presetID="10" presetClass="entr" presetSubtype="0" fill="hold" nodeType="with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childTnLst>
                          </p:cTn>
                        </p:par>
                        <p:par>
                          <p:cTn id="125" fill="hold">
                            <p:stCondLst>
                              <p:cond delay="2000"/>
                            </p:stCondLst>
                            <p:childTnLst>
                              <p:par>
                                <p:cTn id="126" presetID="10" presetClass="entr" presetSubtype="0" fill="hold" nodeType="afterEffect">
                                  <p:stCondLst>
                                    <p:cond delay="0"/>
                                  </p:stCondLst>
                                  <p:childTnLst>
                                    <p:set>
                                      <p:cBhvr>
                                        <p:cTn id="127" dur="1" fill="hold">
                                          <p:stCondLst>
                                            <p:cond delay="0"/>
                                          </p:stCondLst>
                                        </p:cTn>
                                        <p:tgtEl>
                                          <p:spTgt spid="96"/>
                                        </p:tgtEl>
                                        <p:attrNameLst>
                                          <p:attrName>style.visibility</p:attrName>
                                        </p:attrNameLst>
                                      </p:cBhvr>
                                      <p:to>
                                        <p:strVal val="visible"/>
                                      </p:to>
                                    </p:set>
                                    <p:animEffect transition="in" filter="fade">
                                      <p:cBhvr>
                                        <p:cTn id="128" dur="500"/>
                                        <p:tgtEl>
                                          <p:spTgt spid="96"/>
                                        </p:tgtEl>
                                      </p:cBhvr>
                                    </p:animEffect>
                                  </p:childTnLst>
                                </p:cTn>
                              </p:par>
                            </p:childTnLst>
                          </p:cTn>
                        </p:par>
                        <p:par>
                          <p:cTn id="129" fill="hold">
                            <p:stCondLst>
                              <p:cond delay="2500"/>
                            </p:stCondLst>
                            <p:childTnLst>
                              <p:par>
                                <p:cTn id="130" presetID="10" presetClass="entr" presetSubtype="0" fill="hold" grpId="0" nodeType="afterEffect">
                                  <p:stCondLst>
                                    <p:cond delay="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91"/>
                                        </p:tgtEl>
                                        <p:attrNameLst>
                                          <p:attrName>style.visibility</p:attrName>
                                        </p:attrNameLst>
                                      </p:cBhvr>
                                      <p:to>
                                        <p:strVal val="visible"/>
                                      </p:to>
                                    </p:set>
                                    <p:animEffect transition="in" filter="fade">
                                      <p:cBhvr>
                                        <p:cTn id="137" dur="500"/>
                                        <p:tgtEl>
                                          <p:spTgt spid="91"/>
                                        </p:tgtEl>
                                      </p:cBhvr>
                                    </p:animEffect>
                                  </p:childTnLst>
                                </p:cTn>
                              </p:par>
                              <p:par>
                                <p:cTn id="138" presetID="10" presetClass="entr" presetSubtype="0" fill="hold" nodeType="with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fade">
                                      <p:cBhvr>
                                        <p:cTn id="140" dur="500"/>
                                        <p:tgtEl>
                                          <p:spTgt spid="49"/>
                                        </p:tgtEl>
                                      </p:cBhvr>
                                    </p:animEffec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fade">
                                      <p:cBhvr>
                                        <p:cTn id="144" dur="500"/>
                                        <p:tgtEl>
                                          <p:spTgt spid="42"/>
                                        </p:tgtEl>
                                      </p:cBhvr>
                                    </p:animEffect>
                                  </p:childTnLst>
                                </p:cTn>
                              </p:par>
                            </p:childTnLst>
                          </p:cTn>
                        </p:par>
                        <p:par>
                          <p:cTn id="145" fill="hold">
                            <p:stCondLst>
                              <p:cond delay="1000"/>
                            </p:stCondLst>
                            <p:childTnLst>
                              <p:par>
                                <p:cTn id="146" presetID="10" presetClass="entr" presetSubtype="0" fill="hold" grpId="0"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500"/>
                                        <p:tgtEl>
                                          <p:spTgt spid="52"/>
                                        </p:tgtEl>
                                      </p:cBhvr>
                                    </p:animEffect>
                                  </p:childTnLst>
                                </p:cTn>
                              </p:par>
                              <p:par>
                                <p:cTn id="149" presetID="10"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animEffect transition="in" filter="fade">
                                      <p:cBhvr>
                                        <p:cTn id="151" dur="500"/>
                                        <p:tgtEl>
                                          <p:spTgt spid="56"/>
                                        </p:tgtEl>
                                      </p:cBhvr>
                                    </p:animEffect>
                                  </p:childTnLst>
                                </p:cTn>
                              </p:par>
                            </p:childTnLst>
                          </p:cTn>
                        </p:par>
                        <p:par>
                          <p:cTn id="152" fill="hold">
                            <p:stCondLst>
                              <p:cond delay="1500"/>
                            </p:stCondLst>
                            <p:childTnLst>
                              <p:par>
                                <p:cTn id="153" presetID="10" presetClass="entr" presetSubtype="0" fill="hold" nodeType="after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fade">
                                      <p:cBhvr>
                                        <p:cTn id="155" dur="500"/>
                                        <p:tgtEl>
                                          <p:spTgt spid="70"/>
                                        </p:tgtEl>
                                      </p:cBhvr>
                                    </p:animEffect>
                                  </p:childTnLst>
                                </p:cTn>
                              </p:par>
                              <p:par>
                                <p:cTn id="156" presetID="10" presetClass="entr" presetSubtype="0" fill="hold" nodeType="withEffect">
                                  <p:stCondLst>
                                    <p:cond delay="0"/>
                                  </p:stCondLst>
                                  <p:childTnLst>
                                    <p:set>
                                      <p:cBhvr>
                                        <p:cTn id="157" dur="1" fill="hold">
                                          <p:stCondLst>
                                            <p:cond delay="0"/>
                                          </p:stCondLst>
                                        </p:cTn>
                                        <p:tgtEl>
                                          <p:spTgt spid="74"/>
                                        </p:tgtEl>
                                        <p:attrNameLst>
                                          <p:attrName>style.visibility</p:attrName>
                                        </p:attrNameLst>
                                      </p:cBhvr>
                                      <p:to>
                                        <p:strVal val="visible"/>
                                      </p:to>
                                    </p:set>
                                    <p:animEffect transition="in" filter="fade">
                                      <p:cBhvr>
                                        <p:cTn id="158" dur="500"/>
                                        <p:tgtEl>
                                          <p:spTgt spid="74"/>
                                        </p:tgtEl>
                                      </p:cBhvr>
                                    </p:animEffect>
                                  </p:childTnLst>
                                </p:cTn>
                              </p:par>
                              <p:par>
                                <p:cTn id="159" presetID="10" presetClass="entr" presetSubtype="0" fill="hold"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fade">
                                      <p:cBhvr>
                                        <p:cTn id="161" dur="500"/>
                                        <p:tgtEl>
                                          <p:spTgt spid="84"/>
                                        </p:tgtEl>
                                      </p:cBhvr>
                                    </p:animEffect>
                                  </p:childTnLst>
                                </p:cTn>
                              </p:par>
                              <p:par>
                                <p:cTn id="162" presetID="10" presetClass="entr" presetSubtype="0" fill="hold"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childTnLst>
                          </p:cTn>
                        </p:par>
                        <p:par>
                          <p:cTn id="165" fill="hold">
                            <p:stCondLst>
                              <p:cond delay="2000"/>
                            </p:stCondLst>
                            <p:childTnLst>
                              <p:par>
                                <p:cTn id="166" presetID="10" presetClass="entr" presetSubtype="0" fill="hold" nodeType="after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fade">
                                      <p:cBhvr>
                                        <p:cTn id="168" dur="500"/>
                                        <p:tgtEl>
                                          <p:spTgt spid="97"/>
                                        </p:tgtEl>
                                      </p:cBhvr>
                                    </p:animEffect>
                                  </p:childTnLst>
                                </p:cTn>
                              </p:par>
                            </p:childTnLst>
                          </p:cTn>
                        </p:par>
                        <p:par>
                          <p:cTn id="169" fill="hold">
                            <p:stCondLst>
                              <p:cond delay="2500"/>
                            </p:stCondLst>
                            <p:childTnLst>
                              <p:par>
                                <p:cTn id="170" presetID="10" presetClass="entr" presetSubtype="0" fill="hold" grpId="0" nodeType="after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8" grpId="0" animBg="1"/>
      <p:bldP spid="20" grpId="0" animBg="1"/>
      <p:bldP spid="33" grpId="0" animBg="1"/>
      <p:bldP spid="35" grpId="0" animBg="1"/>
      <p:bldP spid="40" grpId="0" animBg="1"/>
      <p:bldP spid="41" grpId="0" animBg="1"/>
      <p:bldP spid="42" grpId="0" animBg="1"/>
      <p:bldP spid="50" grpId="0" animBg="1"/>
      <p:bldP spid="51" grpId="0" animBg="1"/>
      <p:bldP spid="52" grpId="0" animBg="1"/>
      <p:bldP spid="103" grpId="0"/>
      <p:bldP spid="104" grpId="0"/>
      <p:bldP spid="1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buNone/>
            </a:pPr>
            <a:r>
              <a:rPr lang="en-US" altLang="zh-CN" sz="7200" dirty="0" err="1" smtClean="0"/>
              <a:t>Chpater</a:t>
            </a:r>
            <a:r>
              <a:rPr lang="en-US" altLang="zh-CN" sz="7200" dirty="0" smtClean="0"/>
              <a:t> III. </a:t>
            </a:r>
          </a:p>
          <a:p>
            <a:pPr marL="0" indent="0" algn="ctr">
              <a:buNone/>
            </a:pPr>
            <a:r>
              <a:rPr lang="zh-CN" altLang="en-US" sz="7200" dirty="0" smtClean="0"/>
              <a:t>应用与展望</a:t>
            </a:r>
            <a:endParaRPr lang="zh-CN" altLang="en-US" sz="7200" dirty="0"/>
          </a:p>
        </p:txBody>
      </p:sp>
    </p:spTree>
    <p:extLst>
      <p:ext uri="{BB962C8B-B14F-4D97-AF65-F5344CB8AC3E}">
        <p14:creationId xmlns:p14="http://schemas.microsoft.com/office/powerpoint/2010/main" val="403701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计算机视觉</a:t>
            </a:r>
            <a:r>
              <a:rPr lang="en-US" altLang="zh-CN" dirty="0" smtClean="0"/>
              <a:t>/CV</a:t>
            </a:r>
            <a:br>
              <a:rPr lang="en-US" altLang="zh-CN" dirty="0" smtClean="0"/>
            </a:br>
            <a:r>
              <a:rPr lang="en-US" altLang="zh-CN" dirty="0" smtClean="0"/>
              <a:t>(Computer Vision)</a:t>
            </a:r>
            <a:endParaRPr lang="zh-CN" altLang="en-US" dirty="0"/>
          </a:p>
        </p:txBody>
      </p:sp>
      <p:sp>
        <p:nvSpPr>
          <p:cNvPr id="6" name="圆角矩形 5"/>
          <p:cNvSpPr/>
          <p:nvPr/>
        </p:nvSpPr>
        <p:spPr>
          <a:xfrm>
            <a:off x="882654" y="4333209"/>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物体分类</a:t>
            </a:r>
          </a:p>
        </p:txBody>
      </p:sp>
      <p:sp>
        <p:nvSpPr>
          <p:cNvPr id="7" name="圆角矩形 6"/>
          <p:cNvSpPr/>
          <p:nvPr/>
        </p:nvSpPr>
        <p:spPr>
          <a:xfrm>
            <a:off x="2459170" y="3783032"/>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目标检测</a:t>
            </a:r>
          </a:p>
        </p:txBody>
      </p:sp>
      <p:sp>
        <p:nvSpPr>
          <p:cNvPr id="8" name="圆角矩形 7"/>
          <p:cNvSpPr/>
          <p:nvPr/>
        </p:nvSpPr>
        <p:spPr>
          <a:xfrm>
            <a:off x="4131093" y="3211615"/>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行为识别</a:t>
            </a:r>
          </a:p>
        </p:txBody>
      </p:sp>
      <p:sp>
        <p:nvSpPr>
          <p:cNvPr id="9" name="圆角矩形 8"/>
          <p:cNvSpPr/>
          <p:nvPr/>
        </p:nvSpPr>
        <p:spPr>
          <a:xfrm>
            <a:off x="5843208" y="2625459"/>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动作识别</a:t>
            </a:r>
          </a:p>
        </p:txBody>
      </p:sp>
      <p:sp>
        <p:nvSpPr>
          <p:cNvPr id="10" name="圆角矩形 9"/>
          <p:cNvSpPr/>
          <p:nvPr/>
        </p:nvSpPr>
        <p:spPr>
          <a:xfrm>
            <a:off x="2848189" y="4871594"/>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目标追踪</a:t>
            </a:r>
          </a:p>
        </p:txBody>
      </p:sp>
      <p:sp>
        <p:nvSpPr>
          <p:cNvPr id="11" name="圆角矩形 10"/>
          <p:cNvSpPr/>
          <p:nvPr/>
        </p:nvSpPr>
        <p:spPr>
          <a:xfrm>
            <a:off x="4560304" y="4283318"/>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目标重识别</a:t>
            </a:r>
            <a:endParaRPr lang="zh-CN" altLang="en-US" sz="1600" dirty="0"/>
          </a:p>
        </p:txBody>
      </p:sp>
      <p:sp>
        <p:nvSpPr>
          <p:cNvPr id="12" name="圆角矩形 11"/>
          <p:cNvSpPr/>
          <p:nvPr/>
        </p:nvSpPr>
        <p:spPr>
          <a:xfrm>
            <a:off x="6212131" y="3704741"/>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风格迁移</a:t>
            </a:r>
            <a:endParaRPr lang="zh-CN" altLang="en-US" sz="1600" dirty="0"/>
          </a:p>
        </p:txBody>
      </p:sp>
      <p:sp>
        <p:nvSpPr>
          <p:cNvPr id="13" name="圆角矩形 12"/>
          <p:cNvSpPr/>
          <p:nvPr/>
        </p:nvSpPr>
        <p:spPr>
          <a:xfrm>
            <a:off x="7785165" y="3143825"/>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数据修复</a:t>
            </a:r>
            <a:endParaRPr lang="zh-CN" altLang="en-US" sz="1600" dirty="0"/>
          </a:p>
        </p:txBody>
      </p:sp>
      <p:sp>
        <p:nvSpPr>
          <p:cNvPr id="15" name="文本框 14"/>
          <p:cNvSpPr txBox="1"/>
          <p:nvPr/>
        </p:nvSpPr>
        <p:spPr>
          <a:xfrm>
            <a:off x="677334" y="6205633"/>
            <a:ext cx="6419119" cy="400110"/>
          </a:xfrm>
          <a:prstGeom prst="rect">
            <a:avLst/>
          </a:prstGeom>
          <a:noFill/>
        </p:spPr>
        <p:txBody>
          <a:bodyPr wrap="square" rtlCol="0">
            <a:spAutoFit/>
          </a:bodyPr>
          <a:lstStyle/>
          <a:p>
            <a:r>
              <a:rPr lang="zh-CN" altLang="en-US" sz="2000" spc="-150" dirty="0"/>
              <a:t>以</a:t>
            </a:r>
            <a:r>
              <a:rPr lang="en-US" altLang="zh-CN" sz="2000" dirty="0"/>
              <a:t>CNN</a:t>
            </a:r>
            <a:r>
              <a:rPr lang="zh-CN" altLang="en-US" sz="2000" spc="-150" dirty="0"/>
              <a:t>为代表的</a:t>
            </a:r>
            <a:r>
              <a:rPr lang="en-US" altLang="zh-CN" sz="2000" dirty="0"/>
              <a:t>Mask R-CNN</a:t>
            </a:r>
            <a:r>
              <a:rPr lang="zh-CN" altLang="en-US" sz="2000" spc="-150" dirty="0"/>
              <a:t>等模型目前</a:t>
            </a:r>
            <a:r>
              <a:rPr lang="zh-CN" altLang="en-US" sz="2000" spc="-150" dirty="0" smtClean="0"/>
              <a:t>具有较大的优势。</a:t>
            </a:r>
            <a:endParaRPr lang="en-US" altLang="zh-CN" sz="2000" spc="-150" dirty="0"/>
          </a:p>
        </p:txBody>
      </p:sp>
      <p:grpSp>
        <p:nvGrpSpPr>
          <p:cNvPr id="28" name="组合 27"/>
          <p:cNvGrpSpPr/>
          <p:nvPr/>
        </p:nvGrpSpPr>
        <p:grpSpPr>
          <a:xfrm>
            <a:off x="73568" y="3228351"/>
            <a:ext cx="2891027" cy="1104858"/>
            <a:chOff x="73568" y="3228351"/>
            <a:chExt cx="2891027" cy="1104858"/>
          </a:xfrm>
        </p:grpSpPr>
        <p:sp>
          <p:nvSpPr>
            <p:cNvPr id="17" name="文本框 16"/>
            <p:cNvSpPr txBox="1"/>
            <p:nvPr/>
          </p:nvSpPr>
          <p:spPr>
            <a:xfrm>
              <a:off x="73568" y="3228351"/>
              <a:ext cx="2891027" cy="369332"/>
            </a:xfrm>
            <a:prstGeom prst="rect">
              <a:avLst/>
            </a:prstGeom>
            <a:noFill/>
          </p:spPr>
          <p:txBody>
            <a:bodyPr wrap="square" rtlCol="0">
              <a:spAutoFit/>
            </a:bodyPr>
            <a:lstStyle/>
            <a:p>
              <a:pPr lvl="1" algn="ctr"/>
              <a:r>
                <a:rPr lang="zh-CN" altLang="en-US" spc="-150" dirty="0"/>
                <a:t>目前</a:t>
              </a:r>
              <a:r>
                <a:rPr lang="zh-CN" altLang="en-US" spc="-150" dirty="0" smtClean="0"/>
                <a:t>准确度已</a:t>
              </a:r>
              <a:r>
                <a:rPr lang="zh-CN" altLang="en-US" spc="-150" dirty="0"/>
                <a:t>超越人类。</a:t>
              </a:r>
              <a:endParaRPr lang="en-US" altLang="zh-CN" spc="-150" dirty="0"/>
            </a:p>
          </p:txBody>
        </p:sp>
        <p:cxnSp>
          <p:nvCxnSpPr>
            <p:cNvPr id="27" name="直接箭头连接符 26"/>
            <p:cNvCxnSpPr>
              <a:stCxn id="17" idx="2"/>
              <a:endCxn id="6" idx="0"/>
            </p:cNvCxnSpPr>
            <p:nvPr/>
          </p:nvCxnSpPr>
          <p:spPr>
            <a:xfrm>
              <a:off x="1519082" y="3597683"/>
              <a:ext cx="30144" cy="73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907027" y="1880985"/>
            <a:ext cx="2367815" cy="1857836"/>
            <a:chOff x="1907027" y="1880985"/>
            <a:chExt cx="2367815" cy="1857836"/>
          </a:xfrm>
        </p:grpSpPr>
        <p:sp>
          <p:nvSpPr>
            <p:cNvPr id="33" name="文本框 32"/>
            <p:cNvSpPr txBox="1"/>
            <p:nvPr/>
          </p:nvSpPr>
          <p:spPr>
            <a:xfrm>
              <a:off x="1907027" y="1880985"/>
              <a:ext cx="2367815" cy="1200329"/>
            </a:xfrm>
            <a:prstGeom prst="rect">
              <a:avLst/>
            </a:prstGeom>
            <a:noFill/>
          </p:spPr>
          <p:txBody>
            <a:bodyPr wrap="square" rtlCol="0">
              <a:spAutoFit/>
            </a:bodyPr>
            <a:lstStyle/>
            <a:p>
              <a:r>
                <a:rPr lang="zh-CN" altLang="en-US" spc="-150" dirty="0"/>
                <a:t>（</a:t>
              </a:r>
              <a:r>
                <a:rPr lang="en-US" altLang="zh-CN" dirty="0"/>
                <a:t>Object Detection</a:t>
              </a:r>
              <a:r>
                <a:rPr lang="zh-CN" altLang="en-US" spc="-150" dirty="0" smtClean="0"/>
                <a:t>）</a:t>
              </a:r>
              <a:endParaRPr lang="en-US" altLang="zh-CN" spc="-150" dirty="0" smtClean="0"/>
            </a:p>
            <a:p>
              <a:r>
                <a:rPr lang="zh-CN" altLang="en-US" spc="-150" dirty="0" smtClean="0"/>
                <a:t>多</a:t>
              </a:r>
              <a:r>
                <a:rPr lang="zh-CN" altLang="en-US" spc="-150" dirty="0"/>
                <a:t>物体分类检测，如果之后再进行语义分割，则为实例检测。</a:t>
              </a:r>
              <a:endParaRPr lang="zh-CN" altLang="en-US" dirty="0"/>
            </a:p>
          </p:txBody>
        </p:sp>
        <p:cxnSp>
          <p:nvCxnSpPr>
            <p:cNvPr id="34" name="直接箭头连接符 33"/>
            <p:cNvCxnSpPr/>
            <p:nvPr/>
          </p:nvCxnSpPr>
          <p:spPr>
            <a:xfrm>
              <a:off x="3090935" y="3043487"/>
              <a:ext cx="0" cy="69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236860" y="1880985"/>
            <a:ext cx="3560805" cy="1330630"/>
            <a:chOff x="1236860" y="1880985"/>
            <a:chExt cx="3560805" cy="1330630"/>
          </a:xfrm>
        </p:grpSpPr>
        <p:sp>
          <p:nvSpPr>
            <p:cNvPr id="36" name="文本框 35"/>
            <p:cNvSpPr txBox="1"/>
            <p:nvPr/>
          </p:nvSpPr>
          <p:spPr>
            <a:xfrm>
              <a:off x="1236860" y="1880985"/>
              <a:ext cx="3455469" cy="923330"/>
            </a:xfrm>
            <a:prstGeom prst="rect">
              <a:avLst/>
            </a:prstGeom>
            <a:noFill/>
          </p:spPr>
          <p:txBody>
            <a:bodyPr wrap="square" rtlCol="0">
              <a:spAutoFit/>
            </a:bodyPr>
            <a:lstStyle/>
            <a:p>
              <a:pPr lvl="1"/>
              <a:r>
                <a:rPr lang="zh-CN" altLang="en-US" spc="-150" dirty="0"/>
                <a:t>（</a:t>
              </a:r>
              <a:r>
                <a:rPr lang="en-US" altLang="zh-CN" dirty="0"/>
                <a:t>Activity </a:t>
              </a:r>
              <a:r>
                <a:rPr lang="en-US" altLang="zh-CN" dirty="0" smtClean="0"/>
                <a:t>Recognition</a:t>
              </a:r>
              <a:r>
                <a:rPr lang="zh-CN" altLang="en-US" spc="-150" dirty="0" smtClean="0"/>
                <a:t>）</a:t>
              </a:r>
              <a:endParaRPr lang="en-US" altLang="zh-CN" spc="-150" dirty="0" smtClean="0"/>
            </a:p>
            <a:p>
              <a:pPr lvl="1"/>
              <a:r>
                <a:rPr lang="zh-CN" altLang="en-US" spc="-150" dirty="0" smtClean="0"/>
                <a:t>基于</a:t>
              </a:r>
              <a:r>
                <a:rPr lang="zh-CN" altLang="en-US" spc="-150" dirty="0"/>
                <a:t>多帧或持续的数据流分析其行为。</a:t>
              </a:r>
              <a:endParaRPr lang="en-US" altLang="zh-CN" spc="-150" dirty="0"/>
            </a:p>
          </p:txBody>
        </p:sp>
        <p:cxnSp>
          <p:nvCxnSpPr>
            <p:cNvPr id="38" name="直接箭头连接符 37"/>
            <p:cNvCxnSpPr>
              <a:stCxn id="36" idx="2"/>
              <a:endCxn id="8" idx="0"/>
            </p:cNvCxnSpPr>
            <p:nvPr/>
          </p:nvCxnSpPr>
          <p:spPr>
            <a:xfrm>
              <a:off x="2964595" y="2804315"/>
              <a:ext cx="1833070" cy="40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39473" y="1870179"/>
            <a:ext cx="5870307" cy="755280"/>
            <a:chOff x="639473" y="1870179"/>
            <a:chExt cx="5870307" cy="755280"/>
          </a:xfrm>
        </p:grpSpPr>
        <p:sp>
          <p:nvSpPr>
            <p:cNvPr id="41" name="文本框 40"/>
            <p:cNvSpPr txBox="1"/>
            <p:nvPr/>
          </p:nvSpPr>
          <p:spPr>
            <a:xfrm>
              <a:off x="639473" y="1870179"/>
              <a:ext cx="4393946" cy="646331"/>
            </a:xfrm>
            <a:prstGeom prst="rect">
              <a:avLst/>
            </a:prstGeom>
            <a:noFill/>
          </p:spPr>
          <p:txBody>
            <a:bodyPr wrap="square" rtlCol="0">
              <a:spAutoFit/>
            </a:bodyPr>
            <a:lstStyle/>
            <a:p>
              <a:pPr lvl="1" algn="ctr"/>
              <a:r>
                <a:rPr lang="zh-CN" altLang="en-US" spc="-150" dirty="0"/>
                <a:t>（</a:t>
              </a:r>
              <a:r>
                <a:rPr lang="en-US" altLang="zh-CN" dirty="0"/>
                <a:t>Action Recognition</a:t>
              </a:r>
              <a:r>
                <a:rPr lang="zh-CN" altLang="en-US" spc="-150" dirty="0" smtClean="0"/>
                <a:t>）</a:t>
              </a:r>
              <a:endParaRPr lang="en-US" altLang="zh-CN" spc="-150" dirty="0" smtClean="0"/>
            </a:p>
            <a:p>
              <a:pPr lvl="1" algn="ctr"/>
              <a:r>
                <a:rPr lang="zh-CN" altLang="en-US" spc="-150" dirty="0" smtClean="0"/>
                <a:t>基于</a:t>
              </a:r>
              <a:r>
                <a:rPr lang="zh-CN" altLang="en-US" spc="-150" dirty="0"/>
                <a:t>单帧或其他静态的数据分析其动作。</a:t>
              </a:r>
              <a:endParaRPr lang="en-US" altLang="zh-CN" spc="-150" dirty="0"/>
            </a:p>
          </p:txBody>
        </p:sp>
        <p:cxnSp>
          <p:nvCxnSpPr>
            <p:cNvPr id="43" name="直接箭头连接符 42"/>
            <p:cNvCxnSpPr>
              <a:endCxn id="9" idx="0"/>
            </p:cNvCxnSpPr>
            <p:nvPr/>
          </p:nvCxnSpPr>
          <p:spPr>
            <a:xfrm>
              <a:off x="4510064" y="2110154"/>
              <a:ext cx="1999716" cy="51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3514761" y="5383341"/>
            <a:ext cx="4860220" cy="646331"/>
            <a:chOff x="3514761" y="5383341"/>
            <a:chExt cx="4860220" cy="646331"/>
          </a:xfrm>
        </p:grpSpPr>
        <p:sp>
          <p:nvSpPr>
            <p:cNvPr id="45" name="文本框 44"/>
            <p:cNvSpPr txBox="1"/>
            <p:nvPr/>
          </p:nvSpPr>
          <p:spPr>
            <a:xfrm>
              <a:off x="4049281" y="5383341"/>
              <a:ext cx="4325700" cy="646331"/>
            </a:xfrm>
            <a:prstGeom prst="rect">
              <a:avLst/>
            </a:prstGeom>
            <a:noFill/>
          </p:spPr>
          <p:txBody>
            <a:bodyPr wrap="square" rtlCol="0">
              <a:spAutoFit/>
            </a:bodyPr>
            <a:lstStyle/>
            <a:p>
              <a:pPr lvl="1" algn="ctr"/>
              <a:r>
                <a:rPr lang="zh-CN" altLang="en-US" spc="-150" dirty="0"/>
                <a:t>（</a:t>
              </a:r>
              <a:r>
                <a:rPr lang="en-US" altLang="zh-CN" dirty="0"/>
                <a:t>Object Tracking</a:t>
              </a:r>
              <a:r>
                <a:rPr lang="zh-CN" altLang="en-US" spc="-150" dirty="0" smtClean="0"/>
                <a:t>）</a:t>
              </a:r>
              <a:endParaRPr lang="en-US" altLang="zh-CN" spc="-150" dirty="0" smtClean="0"/>
            </a:p>
            <a:p>
              <a:pPr lvl="1" algn="ctr"/>
              <a:r>
                <a:rPr lang="zh-CN" altLang="en-US" spc="-150" dirty="0" smtClean="0"/>
                <a:t>在</a:t>
              </a:r>
              <a:r>
                <a:rPr lang="zh-CN" altLang="en-US" spc="-150" dirty="0"/>
                <a:t>连续的视频流中持续检测特定的人</a:t>
              </a:r>
              <a:r>
                <a:rPr lang="en-US" altLang="zh-CN" spc="-150" dirty="0"/>
                <a:t>/</a:t>
              </a:r>
              <a:r>
                <a:rPr lang="zh-CN" altLang="en-US" spc="-150" dirty="0"/>
                <a:t>物。</a:t>
              </a:r>
              <a:endParaRPr lang="en-US" altLang="zh-CN" spc="-150" dirty="0"/>
            </a:p>
          </p:txBody>
        </p:sp>
        <p:cxnSp>
          <p:nvCxnSpPr>
            <p:cNvPr id="47" name="直接箭头连接符 46"/>
            <p:cNvCxnSpPr>
              <a:endCxn id="10" idx="2"/>
            </p:cNvCxnSpPr>
            <p:nvPr/>
          </p:nvCxnSpPr>
          <p:spPr>
            <a:xfrm flipH="1" flipV="1">
              <a:off x="3514761" y="5409979"/>
              <a:ext cx="1333144" cy="25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4776941" y="4821703"/>
            <a:ext cx="4396723" cy="1189586"/>
            <a:chOff x="4776941" y="4821703"/>
            <a:chExt cx="4396723" cy="1189586"/>
          </a:xfrm>
        </p:grpSpPr>
        <p:sp>
          <p:nvSpPr>
            <p:cNvPr id="53" name="文本框 52"/>
            <p:cNvSpPr txBox="1"/>
            <p:nvPr/>
          </p:nvSpPr>
          <p:spPr>
            <a:xfrm>
              <a:off x="4776941" y="5364958"/>
              <a:ext cx="4396723" cy="646331"/>
            </a:xfrm>
            <a:prstGeom prst="rect">
              <a:avLst/>
            </a:prstGeom>
            <a:noFill/>
          </p:spPr>
          <p:txBody>
            <a:bodyPr wrap="square" rtlCol="0">
              <a:spAutoFit/>
            </a:bodyPr>
            <a:lstStyle/>
            <a:p>
              <a:pPr lvl="1"/>
              <a:r>
                <a:rPr lang="zh-CN" altLang="en-US" dirty="0" smtClean="0"/>
                <a:t>（</a:t>
              </a:r>
              <a:r>
                <a:rPr lang="en-US" altLang="zh-CN" dirty="0" smtClean="0"/>
                <a:t>Object </a:t>
              </a:r>
              <a:r>
                <a:rPr lang="en-US" altLang="zh-CN" dirty="0"/>
                <a:t>Re-identification</a:t>
              </a:r>
              <a:r>
                <a:rPr lang="zh-CN" altLang="en-US" spc="-150" dirty="0" smtClean="0"/>
                <a:t>）</a:t>
              </a:r>
              <a:endParaRPr lang="en-US" altLang="zh-CN" spc="-150" dirty="0" smtClean="0"/>
            </a:p>
            <a:p>
              <a:pPr lvl="1"/>
              <a:r>
                <a:rPr lang="zh-CN" altLang="en-US" spc="-150" dirty="0" smtClean="0"/>
                <a:t>在</a:t>
              </a:r>
              <a:r>
                <a:rPr lang="zh-CN" altLang="en-US" spc="-150" dirty="0"/>
                <a:t>海量的图片中找到需要识别的人</a:t>
              </a:r>
              <a:r>
                <a:rPr lang="en-US" altLang="zh-CN" spc="-150" dirty="0"/>
                <a:t>/</a:t>
              </a:r>
              <a:r>
                <a:rPr lang="zh-CN" altLang="en-US" spc="-150" dirty="0"/>
                <a:t>物。</a:t>
              </a:r>
              <a:endParaRPr lang="en-US" altLang="zh-CN" spc="-150" dirty="0"/>
            </a:p>
          </p:txBody>
        </p:sp>
        <p:cxnSp>
          <p:nvCxnSpPr>
            <p:cNvPr id="55" name="直接箭头连接符 54"/>
            <p:cNvCxnSpPr>
              <a:endCxn id="11" idx="2"/>
            </p:cNvCxnSpPr>
            <p:nvPr/>
          </p:nvCxnSpPr>
          <p:spPr>
            <a:xfrm flipH="1" flipV="1">
              <a:off x="5226876" y="4821703"/>
              <a:ext cx="1796920" cy="57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338764" y="4243126"/>
            <a:ext cx="1079878" cy="1243097"/>
            <a:chOff x="6338764" y="4243126"/>
            <a:chExt cx="1079878" cy="1243097"/>
          </a:xfrm>
        </p:grpSpPr>
        <p:sp>
          <p:nvSpPr>
            <p:cNvPr id="57" name="文本框 56"/>
            <p:cNvSpPr txBox="1"/>
            <p:nvPr/>
          </p:nvSpPr>
          <p:spPr>
            <a:xfrm>
              <a:off x="6338764" y="5116891"/>
              <a:ext cx="1079878" cy="369332"/>
            </a:xfrm>
            <a:prstGeom prst="rect">
              <a:avLst/>
            </a:prstGeom>
            <a:noFill/>
          </p:spPr>
          <p:txBody>
            <a:bodyPr wrap="square" rtlCol="0">
              <a:spAutoFit/>
            </a:bodyPr>
            <a:lstStyle/>
            <a:p>
              <a:pPr algn="ctr"/>
              <a:r>
                <a:rPr lang="zh-CN" altLang="en-US" spc="-150" dirty="0"/>
                <a:t>美颜。</a:t>
              </a:r>
              <a:endParaRPr lang="zh-CN" altLang="en-US" dirty="0"/>
            </a:p>
          </p:txBody>
        </p:sp>
        <p:cxnSp>
          <p:nvCxnSpPr>
            <p:cNvPr id="59" name="直接箭头连接符 58"/>
            <p:cNvCxnSpPr>
              <a:stCxn id="57" idx="0"/>
              <a:endCxn id="12" idx="2"/>
            </p:cNvCxnSpPr>
            <p:nvPr/>
          </p:nvCxnSpPr>
          <p:spPr>
            <a:xfrm flipV="1">
              <a:off x="6878703" y="4243126"/>
              <a:ext cx="0" cy="87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7132122" y="3682210"/>
            <a:ext cx="2652759" cy="1599607"/>
            <a:chOff x="7132122" y="3682210"/>
            <a:chExt cx="2652759" cy="1599607"/>
          </a:xfrm>
        </p:grpSpPr>
        <p:sp>
          <p:nvSpPr>
            <p:cNvPr id="62" name="文本框 61"/>
            <p:cNvSpPr txBox="1"/>
            <p:nvPr/>
          </p:nvSpPr>
          <p:spPr>
            <a:xfrm>
              <a:off x="7132122" y="4635486"/>
              <a:ext cx="2652759" cy="646331"/>
            </a:xfrm>
            <a:prstGeom prst="rect">
              <a:avLst/>
            </a:prstGeom>
            <a:noFill/>
          </p:spPr>
          <p:txBody>
            <a:bodyPr wrap="square" rtlCol="0">
              <a:spAutoFit/>
            </a:bodyPr>
            <a:lstStyle/>
            <a:p>
              <a:pPr lvl="1"/>
              <a:r>
                <a:rPr lang="zh-CN" altLang="en-US" spc="-150" dirty="0"/>
                <a:t>去马赛克，修复丢失数据的图片</a:t>
              </a:r>
              <a:r>
                <a:rPr lang="en-US" altLang="zh-CN" spc="-150" dirty="0"/>
                <a:t>/</a:t>
              </a:r>
              <a:r>
                <a:rPr lang="zh-CN" altLang="en-US" spc="-150" dirty="0"/>
                <a:t>视频等。</a:t>
              </a:r>
              <a:endParaRPr lang="en-US" altLang="zh-CN" spc="-150" dirty="0"/>
            </a:p>
          </p:txBody>
        </p:sp>
        <p:cxnSp>
          <p:nvCxnSpPr>
            <p:cNvPr id="64" name="直接箭头连接符 63"/>
            <p:cNvCxnSpPr>
              <a:stCxn id="62" idx="0"/>
              <a:endCxn id="13" idx="2"/>
            </p:cNvCxnSpPr>
            <p:nvPr/>
          </p:nvCxnSpPr>
          <p:spPr>
            <a:xfrm flipH="1" flipV="1">
              <a:off x="8451737" y="3682210"/>
              <a:ext cx="6765" cy="953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1" name="曲线连接符 70"/>
          <p:cNvCxnSpPr>
            <a:stCxn id="6" idx="3"/>
            <a:endCxn id="10" idx="0"/>
          </p:cNvCxnSpPr>
          <p:nvPr/>
        </p:nvCxnSpPr>
        <p:spPr>
          <a:xfrm>
            <a:off x="2215798" y="4602402"/>
            <a:ext cx="1298963" cy="26919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73" name="曲线连接符 72"/>
          <p:cNvCxnSpPr>
            <a:stCxn id="7" idx="3"/>
            <a:endCxn id="11" idx="0"/>
          </p:cNvCxnSpPr>
          <p:nvPr/>
        </p:nvCxnSpPr>
        <p:spPr>
          <a:xfrm>
            <a:off x="3792314" y="4052225"/>
            <a:ext cx="1434562" cy="231093"/>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75" name="曲线连接符 74"/>
          <p:cNvCxnSpPr>
            <a:stCxn id="8" idx="3"/>
            <a:endCxn id="12" idx="0"/>
          </p:cNvCxnSpPr>
          <p:nvPr/>
        </p:nvCxnSpPr>
        <p:spPr>
          <a:xfrm>
            <a:off x="5464237" y="3480808"/>
            <a:ext cx="1414466" cy="223933"/>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77" name="曲线连接符 76"/>
          <p:cNvCxnSpPr>
            <a:stCxn id="9" idx="3"/>
            <a:endCxn id="13" idx="0"/>
          </p:cNvCxnSpPr>
          <p:nvPr/>
        </p:nvCxnSpPr>
        <p:spPr>
          <a:xfrm>
            <a:off x="7176352" y="2894652"/>
            <a:ext cx="1275385" cy="249173"/>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6" idx="2"/>
            <a:endCxn id="10" idx="1"/>
          </p:cNvCxnSpPr>
          <p:nvPr/>
        </p:nvCxnSpPr>
        <p:spPr>
          <a:xfrm rot="16200000" flipH="1">
            <a:off x="2064111" y="4356708"/>
            <a:ext cx="269193" cy="1298963"/>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85" name="曲线连接符 84"/>
          <p:cNvCxnSpPr>
            <a:stCxn id="7" idx="2"/>
            <a:endCxn id="11" idx="1"/>
          </p:cNvCxnSpPr>
          <p:nvPr/>
        </p:nvCxnSpPr>
        <p:spPr>
          <a:xfrm rot="16200000" flipH="1">
            <a:off x="3727476" y="3719683"/>
            <a:ext cx="231094" cy="143456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87" name="曲线连接符 86"/>
          <p:cNvCxnSpPr>
            <a:stCxn id="8" idx="2"/>
            <a:endCxn id="12" idx="1"/>
          </p:cNvCxnSpPr>
          <p:nvPr/>
        </p:nvCxnSpPr>
        <p:spPr>
          <a:xfrm rot="16200000" flipH="1">
            <a:off x="5392931" y="3154734"/>
            <a:ext cx="223934" cy="1414466"/>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89" name="曲线连接符 88"/>
          <p:cNvCxnSpPr>
            <a:stCxn id="9" idx="2"/>
            <a:endCxn id="13" idx="1"/>
          </p:cNvCxnSpPr>
          <p:nvPr/>
        </p:nvCxnSpPr>
        <p:spPr>
          <a:xfrm rot="16200000" flipH="1">
            <a:off x="7022885" y="2650738"/>
            <a:ext cx="249174" cy="127538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6" idx="3"/>
            <a:endCxn id="7" idx="2"/>
          </p:cNvCxnSpPr>
          <p:nvPr/>
        </p:nvCxnSpPr>
        <p:spPr>
          <a:xfrm flipV="1">
            <a:off x="2215798" y="4321417"/>
            <a:ext cx="909944" cy="280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7" idx="3"/>
            <a:endCxn id="8" idx="2"/>
          </p:cNvCxnSpPr>
          <p:nvPr/>
        </p:nvCxnSpPr>
        <p:spPr>
          <a:xfrm flipV="1">
            <a:off x="3792314" y="3750000"/>
            <a:ext cx="1005351" cy="302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8" idx="3"/>
            <a:endCxn id="9" idx="2"/>
          </p:cNvCxnSpPr>
          <p:nvPr/>
        </p:nvCxnSpPr>
        <p:spPr>
          <a:xfrm flipV="1">
            <a:off x="5464237" y="3163844"/>
            <a:ext cx="1045543" cy="316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0" idx="0"/>
            <a:endCxn id="11" idx="1"/>
          </p:cNvCxnSpPr>
          <p:nvPr/>
        </p:nvCxnSpPr>
        <p:spPr>
          <a:xfrm flipV="1">
            <a:off x="3514761" y="4552511"/>
            <a:ext cx="1045543" cy="319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1" idx="0"/>
            <a:endCxn id="12" idx="1"/>
          </p:cNvCxnSpPr>
          <p:nvPr/>
        </p:nvCxnSpPr>
        <p:spPr>
          <a:xfrm flipV="1">
            <a:off x="5226876" y="3973934"/>
            <a:ext cx="985255" cy="309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3" idx="1"/>
            <a:endCxn id="12" idx="0"/>
          </p:cNvCxnSpPr>
          <p:nvPr/>
        </p:nvCxnSpPr>
        <p:spPr>
          <a:xfrm flipH="1">
            <a:off x="6878703" y="3413018"/>
            <a:ext cx="906462" cy="29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872606" y="2612471"/>
            <a:ext cx="8169780" cy="2838153"/>
          </a:xfrm>
          <a:prstGeom prst="straightConnector1">
            <a:avLst/>
          </a:prstGeom>
          <a:ln w="15875">
            <a:solidFill>
              <a:schemeClr val="accent1">
                <a:alpha val="85000"/>
              </a:schemeClr>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74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xit" presetSubtype="32" fill="hold" nodeType="clickEffect">
                                  <p:stCondLst>
                                    <p:cond delay="0"/>
                                  </p:stCondLst>
                                  <p:childTnLst>
                                    <p:animEffect transition="out" filter="circle(out)">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2"/>
                                        </p:tgtEl>
                                      </p:cBhvr>
                                    </p:animEffect>
                                    <p:set>
                                      <p:cBhvr>
                                        <p:cTn id="42" dur="1" fill="hold">
                                          <p:stCondLst>
                                            <p:cond delay="499"/>
                                          </p:stCondLst>
                                        </p:cTn>
                                        <p:tgtEl>
                                          <p:spTgt spid="5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50"/>
                                        </p:tgtEl>
                                      </p:cBhvr>
                                    </p:animEffect>
                                    <p:set>
                                      <p:cBhvr>
                                        <p:cTn id="52" dur="1" fill="hold">
                                          <p:stCondLst>
                                            <p:cond delay="499"/>
                                          </p:stCondLst>
                                        </p:cTn>
                                        <p:tgtEl>
                                          <p:spTgt spid="5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6"/>
                                        </p:tgtEl>
                                      </p:cBhvr>
                                    </p:animEffect>
                                    <p:set>
                                      <p:cBhvr>
                                        <p:cTn id="62" dur="1" fill="hold">
                                          <p:stCondLst>
                                            <p:cond delay="499"/>
                                          </p:stCondLst>
                                        </p:cTn>
                                        <p:tgtEl>
                                          <p:spTgt spid="5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xit" presetSubtype="1" fill="hold" nodeType="clickEffect">
                                  <p:stCondLst>
                                    <p:cond delay="0"/>
                                  </p:stCondLst>
                                  <p:childTnLst>
                                    <p:animEffect transition="out" filter="wheel(1)">
                                      <p:cBhvr>
                                        <p:cTn id="71" dur="500"/>
                                        <p:tgtEl>
                                          <p:spTgt spid="61"/>
                                        </p:tgtEl>
                                      </p:cBhvr>
                                    </p:animEffect>
                                    <p:set>
                                      <p:cBhvr>
                                        <p:cTn id="72" dur="1" fill="hold">
                                          <p:stCondLst>
                                            <p:cond delay="499"/>
                                          </p:stCondLst>
                                        </p:cTn>
                                        <p:tgtEl>
                                          <p:spTgt spid="6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65"/>
                                        </p:tgtEl>
                                      </p:cBhvr>
                                    </p:animEffect>
                                    <p:set>
                                      <p:cBhvr>
                                        <p:cTn id="82"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17.25.162.76:8280/akuvox/data/media/editor/20181109/15417497264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79"/>
            <a:ext cx="6148734" cy="16305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像风格迁移 (Neural Style) 简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884" y="0"/>
            <a:ext cx="5962116"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117.25.162.76:8280/akuvox/data/media/editor/20181113/154210371376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44000"/>
            <a:ext cx="6229884" cy="491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CV</a:t>
            </a:r>
            <a:r>
              <a:rPr lang="zh-CN" altLang="en-US" dirty="0"/>
              <a:t>展望</a:t>
            </a:r>
            <a:r>
              <a:rPr lang="en-US" altLang="zh-CN" dirty="0"/>
              <a:t/>
            </a:r>
            <a:br>
              <a:rPr lang="en-US" altLang="zh-CN" dirty="0"/>
            </a:br>
            <a:endParaRPr lang="zh-CN" altLang="en-US" dirty="0"/>
          </a:p>
        </p:txBody>
      </p:sp>
      <p:sp>
        <p:nvSpPr>
          <p:cNvPr id="3" name="内容占位符 2"/>
          <p:cNvSpPr>
            <a:spLocks noGrp="1"/>
          </p:cNvSpPr>
          <p:nvPr>
            <p:ph idx="1"/>
          </p:nvPr>
        </p:nvSpPr>
        <p:spPr>
          <a:xfrm>
            <a:off x="677334" y="1570928"/>
            <a:ext cx="8962322" cy="4915329"/>
          </a:xfrm>
        </p:spPr>
        <p:txBody>
          <a:bodyPr>
            <a:normAutofit lnSpcReduction="10000"/>
          </a:bodyPr>
          <a:lstStyle/>
          <a:p>
            <a:r>
              <a:rPr lang="zh-CN" altLang="en-US" sz="2400" spc="-150" dirty="0" smtClean="0"/>
              <a:t>发展目标：</a:t>
            </a:r>
            <a:endParaRPr lang="en-US" altLang="zh-CN" sz="2400" spc="-150" dirty="0" smtClean="0"/>
          </a:p>
          <a:p>
            <a:pPr lvl="1"/>
            <a:r>
              <a:rPr lang="zh-CN" altLang="en-US" sz="2200" spc="-150" dirty="0"/>
              <a:t>异常</a:t>
            </a:r>
            <a:r>
              <a:rPr lang="zh-CN" altLang="en-US" sz="2200" spc="-150" dirty="0" smtClean="0"/>
              <a:t>状态检测。</a:t>
            </a:r>
            <a:endParaRPr lang="en-US" altLang="zh-CN" sz="2200" spc="-150" dirty="0" smtClean="0"/>
          </a:p>
          <a:p>
            <a:pPr marL="457200" lvl="1" indent="0">
              <a:buNone/>
            </a:pPr>
            <a:r>
              <a:rPr lang="en-US" altLang="zh-CN" sz="2200" spc="-150" dirty="0"/>
              <a:t> </a:t>
            </a:r>
            <a:r>
              <a:rPr lang="en-US" altLang="zh-CN" sz="2200" spc="-150" dirty="0" smtClean="0"/>
              <a:t>      </a:t>
            </a:r>
            <a:r>
              <a:rPr lang="zh-CN" altLang="en-US" sz="2200" spc="-150" dirty="0" smtClean="0"/>
              <a:t>剥离</a:t>
            </a:r>
            <a:r>
              <a:rPr lang="zh-CN" altLang="en-US" sz="2200" spc="-150" dirty="0"/>
              <a:t>出各类动作识别中对于场景的依赖之后，仍能准确预测。例如：骑马和遛狗这种动作，对于动作本身的识别而不是不同类别的组合</a:t>
            </a:r>
            <a:r>
              <a:rPr lang="zh-CN" altLang="en-US" sz="2200" spc="-150" dirty="0" smtClean="0"/>
              <a:t>。</a:t>
            </a:r>
            <a:endParaRPr lang="en-US" altLang="zh-CN" sz="2200" spc="-150" dirty="0" smtClean="0"/>
          </a:p>
          <a:p>
            <a:pPr marL="457200" lvl="1" indent="0">
              <a:buNone/>
            </a:pPr>
            <a:endParaRPr lang="en-US" altLang="zh-CN" sz="2200" spc="-150" dirty="0" smtClean="0"/>
          </a:p>
          <a:p>
            <a:pPr lvl="1"/>
            <a:r>
              <a:rPr lang="zh-CN" altLang="en-US" sz="2200" spc="-150" dirty="0" smtClean="0"/>
              <a:t>模型复杂，计算开销大，移动端部署困难。</a:t>
            </a:r>
            <a:endParaRPr lang="en-US" altLang="zh-CN" sz="2200" spc="-150" dirty="0" smtClean="0"/>
          </a:p>
          <a:p>
            <a:pPr marL="457200" lvl="1" indent="0">
              <a:buNone/>
            </a:pPr>
            <a:r>
              <a:rPr lang="en-US" altLang="zh-CN" sz="2200" dirty="0"/>
              <a:t> </a:t>
            </a:r>
            <a:r>
              <a:rPr lang="en-US" altLang="zh-CN" sz="2200" dirty="0" smtClean="0"/>
              <a:t>     </a:t>
            </a:r>
            <a:r>
              <a:rPr lang="en-US" altLang="zh-CN" sz="2200" dirty="0" err="1" smtClean="0"/>
              <a:t>GPU</a:t>
            </a:r>
            <a:r>
              <a:rPr lang="zh-CN" altLang="en-US" sz="2200" spc="-150" dirty="0" smtClean="0"/>
              <a:t>相较</a:t>
            </a:r>
            <a:r>
              <a:rPr lang="en-US" altLang="zh-CN" sz="2200" dirty="0" smtClean="0"/>
              <a:t>CPU</a:t>
            </a:r>
            <a:r>
              <a:rPr lang="zh-CN" altLang="en-US" sz="2200" spc="-150" dirty="0" smtClean="0"/>
              <a:t>而言，运算速度差别过大，而</a:t>
            </a:r>
            <a:r>
              <a:rPr lang="en-US" altLang="zh-CN" sz="2200" dirty="0" err="1"/>
              <a:t>GPU</a:t>
            </a:r>
            <a:r>
              <a:rPr lang="zh-CN" altLang="en-US" sz="2200" spc="-150" dirty="0" smtClean="0"/>
              <a:t>使用成本较高。</a:t>
            </a:r>
            <a:endParaRPr lang="en-US" altLang="zh-CN" sz="2200" spc="-150" dirty="0" smtClean="0"/>
          </a:p>
          <a:p>
            <a:pPr marL="457200" lvl="1" indent="0">
              <a:buNone/>
            </a:pPr>
            <a:endParaRPr lang="en-US" altLang="zh-CN" sz="2200" spc="-150" dirty="0" smtClean="0"/>
          </a:p>
          <a:p>
            <a:pPr lvl="1"/>
            <a:r>
              <a:rPr lang="zh-CN" altLang="en-US" sz="2200" spc="-150" dirty="0" smtClean="0"/>
              <a:t>不同适用场景下迁移难度较大，通用程度低。</a:t>
            </a:r>
            <a:endParaRPr lang="en-US" altLang="zh-CN" sz="2200" spc="-150" dirty="0" smtClean="0"/>
          </a:p>
          <a:p>
            <a:pPr marL="457200" lvl="1" indent="0">
              <a:buNone/>
            </a:pPr>
            <a:r>
              <a:rPr lang="zh-CN" altLang="en-US" sz="2200" spc="-150" dirty="0" smtClean="0"/>
              <a:t>      面部识别技术趋于成熟，却难以迁移应用到其他类别上。</a:t>
            </a:r>
            <a:endParaRPr lang="en-US" altLang="zh-CN" sz="2200" spc="-150" dirty="0" smtClean="0"/>
          </a:p>
          <a:p>
            <a:pPr marL="457200" lvl="1" indent="0">
              <a:buNone/>
            </a:pPr>
            <a:r>
              <a:rPr lang="en-US" altLang="zh-CN" sz="2200" spc="-150" dirty="0" smtClean="0"/>
              <a:t>      </a:t>
            </a:r>
            <a:endParaRPr lang="zh-CN" altLang="en-US" sz="2200" spc="-150" dirty="0"/>
          </a:p>
        </p:txBody>
      </p:sp>
    </p:spTree>
    <p:extLst>
      <p:ext uri="{BB962C8B-B14F-4D97-AF65-F5344CB8AC3E}">
        <p14:creationId xmlns:p14="http://schemas.microsoft.com/office/powerpoint/2010/main" val="109746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a:t>
            </a:r>
            <a:r>
              <a:rPr lang="en-US" altLang="zh-CN" dirty="0" smtClean="0"/>
              <a:t>/NLP</a:t>
            </a:r>
            <a:br>
              <a:rPr lang="en-US" altLang="zh-CN" dirty="0" smtClean="0"/>
            </a:br>
            <a:r>
              <a:rPr lang="en-US" altLang="zh-CN" dirty="0" smtClean="0"/>
              <a:t>(Nature Language Processing</a:t>
            </a:r>
            <a:r>
              <a:rPr lang="en-US" altLang="zh-CN" dirty="0"/>
              <a:t>)</a:t>
            </a:r>
            <a:endParaRPr lang="zh-CN" altLang="en-US" dirty="0"/>
          </a:p>
        </p:txBody>
      </p:sp>
      <p:sp>
        <p:nvSpPr>
          <p:cNvPr id="4" name="内容占位符 3"/>
          <p:cNvSpPr>
            <a:spLocks noGrp="1"/>
          </p:cNvSpPr>
          <p:nvPr>
            <p:ph idx="1"/>
          </p:nvPr>
        </p:nvSpPr>
        <p:spPr>
          <a:xfrm>
            <a:off x="551450" y="5799340"/>
            <a:ext cx="8596668" cy="863965"/>
          </a:xfrm>
        </p:spPr>
        <p:txBody>
          <a:bodyPr/>
          <a:lstStyle/>
          <a:p>
            <a:pPr marL="0" indent="0">
              <a:buNone/>
            </a:pPr>
            <a:r>
              <a:rPr lang="zh-CN" altLang="en-US" spc="-150" dirty="0"/>
              <a:t>以往以</a:t>
            </a:r>
            <a:r>
              <a:rPr lang="en-US" altLang="zh-CN" dirty="0" err="1"/>
              <a:t>RNN</a:t>
            </a:r>
            <a:r>
              <a:rPr lang="zh-CN" altLang="en-US" spc="-150" dirty="0"/>
              <a:t>为代表的</a:t>
            </a:r>
            <a:r>
              <a:rPr lang="en-US" altLang="zh-CN" dirty="0" err="1"/>
              <a:t>LSTM</a:t>
            </a:r>
            <a:r>
              <a:rPr lang="zh-CN" altLang="en-US" spc="-150" dirty="0"/>
              <a:t>等模型</a:t>
            </a:r>
            <a:r>
              <a:rPr lang="zh-CN" altLang="en-US" spc="-150" dirty="0" smtClean="0"/>
              <a:t>具有很强的统治</a:t>
            </a:r>
            <a:r>
              <a:rPr lang="zh-CN" altLang="en-US" spc="-150" dirty="0"/>
              <a:t>力。</a:t>
            </a:r>
            <a:endParaRPr lang="en-US" altLang="zh-CN" spc="-150" dirty="0"/>
          </a:p>
          <a:p>
            <a:pPr marL="0" indent="0">
              <a:buNone/>
            </a:pPr>
            <a:r>
              <a:rPr lang="zh-CN" altLang="en-US" spc="-150" dirty="0"/>
              <a:t>目前随着</a:t>
            </a:r>
            <a:r>
              <a:rPr lang="en-US" altLang="zh-CN" dirty="0" err="1"/>
              <a:t>Transfomer</a:t>
            </a:r>
            <a:r>
              <a:rPr lang="zh-CN" altLang="en-US" spc="-150" dirty="0"/>
              <a:t>等模型的提出，群雄逐鹿中。</a:t>
            </a:r>
            <a:endParaRPr lang="en-US" altLang="zh-CN" spc="-150" dirty="0"/>
          </a:p>
          <a:p>
            <a:endParaRPr lang="zh-CN" altLang="en-US" dirty="0"/>
          </a:p>
        </p:txBody>
      </p:sp>
      <p:grpSp>
        <p:nvGrpSpPr>
          <p:cNvPr id="28" name="组合 27"/>
          <p:cNvGrpSpPr/>
          <p:nvPr/>
        </p:nvGrpSpPr>
        <p:grpSpPr>
          <a:xfrm>
            <a:off x="1563321" y="1931516"/>
            <a:ext cx="6824694" cy="2957784"/>
            <a:chOff x="1642808" y="2138449"/>
            <a:chExt cx="6824694" cy="2957784"/>
          </a:xfrm>
        </p:grpSpPr>
        <p:sp>
          <p:nvSpPr>
            <p:cNvPr id="6" name="圆角矩形 5"/>
            <p:cNvSpPr/>
            <p:nvPr/>
          </p:nvSpPr>
          <p:spPr>
            <a:xfrm>
              <a:off x="4309096" y="3388663"/>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句子分词</a:t>
              </a:r>
              <a:endParaRPr lang="zh-CN" altLang="en-US" sz="1600" dirty="0"/>
            </a:p>
          </p:txBody>
        </p:sp>
        <p:sp>
          <p:nvSpPr>
            <p:cNvPr id="7" name="圆角矩形 6"/>
            <p:cNvSpPr/>
            <p:nvPr/>
          </p:nvSpPr>
          <p:spPr>
            <a:xfrm>
              <a:off x="2115083" y="2147381"/>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情感判断</a:t>
              </a:r>
              <a:endParaRPr lang="zh-CN" altLang="en-US" sz="1600" dirty="0"/>
            </a:p>
          </p:txBody>
        </p:sp>
        <p:sp>
          <p:nvSpPr>
            <p:cNvPr id="8" name="圆角矩形 7"/>
            <p:cNvSpPr/>
            <p:nvPr/>
          </p:nvSpPr>
          <p:spPr>
            <a:xfrm>
              <a:off x="1882451" y="3378613"/>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聊天机器人</a:t>
              </a:r>
              <a:endParaRPr lang="zh-CN" altLang="en-US" sz="1600" dirty="0"/>
            </a:p>
          </p:txBody>
        </p:sp>
        <p:sp>
          <p:nvSpPr>
            <p:cNvPr id="9" name="圆角矩形 8"/>
            <p:cNvSpPr/>
            <p:nvPr/>
          </p:nvSpPr>
          <p:spPr>
            <a:xfrm>
              <a:off x="1642808" y="4557847"/>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机器问答</a:t>
              </a:r>
              <a:endParaRPr lang="zh-CN" altLang="en-US" sz="1600" dirty="0"/>
            </a:p>
          </p:txBody>
        </p:sp>
        <p:sp>
          <p:nvSpPr>
            <p:cNvPr id="10" name="圆角矩形 9"/>
            <p:cNvSpPr/>
            <p:nvPr/>
          </p:nvSpPr>
          <p:spPr>
            <a:xfrm>
              <a:off x="6712332" y="2138449"/>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内容生成</a:t>
              </a:r>
              <a:endParaRPr lang="zh-CN" altLang="en-US" sz="1600" dirty="0"/>
            </a:p>
          </p:txBody>
        </p:sp>
        <p:sp>
          <p:nvSpPr>
            <p:cNvPr id="11" name="圆角矩形 10"/>
            <p:cNvSpPr/>
            <p:nvPr/>
          </p:nvSpPr>
          <p:spPr>
            <a:xfrm>
              <a:off x="6956803" y="3378613"/>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文本分析</a:t>
              </a:r>
              <a:endParaRPr lang="zh-CN" altLang="en-US" sz="1600" dirty="0"/>
            </a:p>
          </p:txBody>
        </p:sp>
        <p:sp>
          <p:nvSpPr>
            <p:cNvPr id="12" name="圆角矩形 11"/>
            <p:cNvSpPr/>
            <p:nvPr/>
          </p:nvSpPr>
          <p:spPr>
            <a:xfrm>
              <a:off x="7134358" y="4557848"/>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语言翻译</a:t>
              </a:r>
              <a:endParaRPr lang="zh-CN" altLang="en-US" sz="1600" dirty="0"/>
            </a:p>
          </p:txBody>
        </p:sp>
        <p:sp>
          <p:nvSpPr>
            <p:cNvPr id="13" name="圆角矩形 12"/>
            <p:cNvSpPr/>
            <p:nvPr/>
          </p:nvSpPr>
          <p:spPr>
            <a:xfrm>
              <a:off x="4309095" y="4557847"/>
              <a:ext cx="1333144" cy="53838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知识图谱</a:t>
              </a:r>
              <a:endParaRPr lang="zh-CN" altLang="en-US" sz="1600" dirty="0"/>
            </a:p>
          </p:txBody>
        </p:sp>
        <p:cxnSp>
          <p:nvCxnSpPr>
            <p:cNvPr id="15" name="曲线连接符 14"/>
            <p:cNvCxnSpPr>
              <a:stCxn id="7" idx="2"/>
              <a:endCxn id="6" idx="0"/>
            </p:cNvCxnSpPr>
            <p:nvPr/>
          </p:nvCxnSpPr>
          <p:spPr>
            <a:xfrm rot="16200000" flipH="1">
              <a:off x="3527213" y="1940207"/>
              <a:ext cx="702897" cy="21940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0" idx="2"/>
              <a:endCxn id="6" idx="0"/>
            </p:cNvCxnSpPr>
            <p:nvPr/>
          </p:nvCxnSpPr>
          <p:spPr>
            <a:xfrm rot="5400000">
              <a:off x="5821372" y="1831130"/>
              <a:ext cx="711829" cy="24032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9" idx="0"/>
              <a:endCxn id="6" idx="2"/>
            </p:cNvCxnSpPr>
            <p:nvPr/>
          </p:nvCxnSpPr>
          <p:spPr>
            <a:xfrm rot="5400000" flipH="1" flipV="1">
              <a:off x="3327125" y="2909304"/>
              <a:ext cx="630799" cy="26662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2" idx="0"/>
              <a:endCxn id="6" idx="2"/>
            </p:cNvCxnSpPr>
            <p:nvPr/>
          </p:nvCxnSpPr>
          <p:spPr>
            <a:xfrm rot="16200000" flipV="1">
              <a:off x="6072899" y="2829817"/>
              <a:ext cx="630800" cy="2825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6" idx="1"/>
            </p:cNvCxnSpPr>
            <p:nvPr/>
          </p:nvCxnSpPr>
          <p:spPr>
            <a:xfrm>
              <a:off x="3215595" y="3647806"/>
              <a:ext cx="1093501" cy="1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1"/>
              <a:endCxn id="6" idx="3"/>
            </p:cNvCxnSpPr>
            <p:nvPr/>
          </p:nvCxnSpPr>
          <p:spPr>
            <a:xfrm flipH="1">
              <a:off x="5642240" y="3647806"/>
              <a:ext cx="1314563" cy="1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0"/>
              <a:endCxn id="6" idx="2"/>
            </p:cNvCxnSpPr>
            <p:nvPr/>
          </p:nvCxnSpPr>
          <p:spPr>
            <a:xfrm flipV="1">
              <a:off x="4975667" y="3927048"/>
              <a:ext cx="1" cy="630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3358783" y="2103990"/>
            <a:ext cx="3074796" cy="1077740"/>
            <a:chOff x="3358783" y="2103990"/>
            <a:chExt cx="3074796" cy="1077740"/>
          </a:xfrm>
        </p:grpSpPr>
        <p:sp>
          <p:nvSpPr>
            <p:cNvPr id="33" name="文本框 32"/>
            <p:cNvSpPr txBox="1"/>
            <p:nvPr/>
          </p:nvSpPr>
          <p:spPr>
            <a:xfrm>
              <a:off x="3358783" y="2103990"/>
              <a:ext cx="3074796" cy="646331"/>
            </a:xfrm>
            <a:prstGeom prst="rect">
              <a:avLst/>
            </a:prstGeom>
            <a:noFill/>
          </p:spPr>
          <p:txBody>
            <a:bodyPr wrap="square" rtlCol="0">
              <a:spAutoFit/>
            </a:bodyPr>
            <a:lstStyle/>
            <a:p>
              <a:pPr lvl="1" algn="ctr"/>
              <a:r>
                <a:rPr lang="zh-CN" altLang="en-US" spc="-150" dirty="0"/>
                <a:t>屏幕取词，搜索引擎等等，各类</a:t>
              </a:r>
              <a:r>
                <a:rPr lang="en-US" altLang="zh-CN" spc="-150" dirty="0"/>
                <a:t>NLP</a:t>
              </a:r>
              <a:r>
                <a:rPr lang="zh-CN" altLang="en-US" spc="-150" dirty="0"/>
                <a:t>功能的原点。</a:t>
              </a:r>
              <a:endParaRPr lang="en-US" altLang="zh-CN" spc="-150" dirty="0"/>
            </a:p>
          </p:txBody>
        </p:sp>
        <p:cxnSp>
          <p:nvCxnSpPr>
            <p:cNvPr id="35" name="直接箭头连接符 34"/>
            <p:cNvCxnSpPr>
              <a:stCxn id="33" idx="2"/>
              <a:endCxn id="6" idx="0"/>
            </p:cNvCxnSpPr>
            <p:nvPr/>
          </p:nvCxnSpPr>
          <p:spPr>
            <a:xfrm>
              <a:off x="4896181" y="2750321"/>
              <a:ext cx="0" cy="43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3217206" y="1888188"/>
            <a:ext cx="3516923" cy="646331"/>
            <a:chOff x="3217206" y="1888188"/>
            <a:chExt cx="3516923" cy="646331"/>
          </a:xfrm>
        </p:grpSpPr>
        <p:sp>
          <p:nvSpPr>
            <p:cNvPr id="38" name="文本框 37"/>
            <p:cNvSpPr txBox="1"/>
            <p:nvPr/>
          </p:nvSpPr>
          <p:spPr>
            <a:xfrm>
              <a:off x="3217206" y="1888188"/>
              <a:ext cx="3516923" cy="646331"/>
            </a:xfrm>
            <a:prstGeom prst="rect">
              <a:avLst/>
            </a:prstGeom>
            <a:noFill/>
          </p:spPr>
          <p:txBody>
            <a:bodyPr wrap="square" rtlCol="0">
              <a:spAutoFit/>
            </a:bodyPr>
            <a:lstStyle/>
            <a:p>
              <a:pPr lvl="1" algn="ctr"/>
              <a:r>
                <a:rPr lang="zh-CN" altLang="en-US" spc="-150" dirty="0"/>
                <a:t>根据用户评论内容来作出评价，公共信息平台危险预警等等。</a:t>
              </a:r>
              <a:endParaRPr lang="en-US" altLang="zh-CN" spc="-150" dirty="0"/>
            </a:p>
          </p:txBody>
        </p:sp>
        <p:cxnSp>
          <p:nvCxnSpPr>
            <p:cNvPr id="40" name="直接箭头连接符 39"/>
            <p:cNvCxnSpPr/>
            <p:nvPr/>
          </p:nvCxnSpPr>
          <p:spPr>
            <a:xfrm flipH="1">
              <a:off x="3358783" y="2199591"/>
              <a:ext cx="318915" cy="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533450" y="1888187"/>
            <a:ext cx="3099395" cy="646331"/>
            <a:chOff x="3533450" y="1888187"/>
            <a:chExt cx="3099395" cy="646331"/>
          </a:xfrm>
        </p:grpSpPr>
        <p:sp>
          <p:nvSpPr>
            <p:cNvPr id="43" name="文本框 42"/>
            <p:cNvSpPr txBox="1"/>
            <p:nvPr/>
          </p:nvSpPr>
          <p:spPr>
            <a:xfrm>
              <a:off x="3533450" y="1888187"/>
              <a:ext cx="2632668" cy="646331"/>
            </a:xfrm>
            <a:prstGeom prst="rect">
              <a:avLst/>
            </a:prstGeom>
            <a:noFill/>
          </p:spPr>
          <p:txBody>
            <a:bodyPr wrap="square" rtlCol="0">
              <a:spAutoFit/>
            </a:bodyPr>
            <a:lstStyle/>
            <a:p>
              <a:pPr lvl="1"/>
              <a:r>
                <a:rPr lang="zh-CN" altLang="en-US" spc="-150" dirty="0"/>
                <a:t>古诗对联生成，智能网络小说枪手等等。</a:t>
              </a:r>
              <a:endParaRPr lang="en-US" altLang="zh-CN" spc="-150" dirty="0"/>
            </a:p>
          </p:txBody>
        </p:sp>
        <p:cxnSp>
          <p:nvCxnSpPr>
            <p:cNvPr id="45" name="直接箭头连接符 44"/>
            <p:cNvCxnSpPr>
              <a:stCxn id="43" idx="3"/>
              <a:endCxn id="10" idx="1"/>
            </p:cNvCxnSpPr>
            <p:nvPr/>
          </p:nvCxnSpPr>
          <p:spPr>
            <a:xfrm flipV="1">
              <a:off x="6166118" y="2200709"/>
              <a:ext cx="466727" cy="1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243606" y="3117706"/>
            <a:ext cx="2046570" cy="646331"/>
            <a:chOff x="-243606" y="3117706"/>
            <a:chExt cx="2046570" cy="646331"/>
          </a:xfrm>
        </p:grpSpPr>
        <p:sp>
          <p:nvSpPr>
            <p:cNvPr id="47" name="文本框 46"/>
            <p:cNvSpPr txBox="1"/>
            <p:nvPr/>
          </p:nvSpPr>
          <p:spPr>
            <a:xfrm>
              <a:off x="-243606" y="3117706"/>
              <a:ext cx="1972945" cy="646331"/>
            </a:xfrm>
            <a:prstGeom prst="rect">
              <a:avLst/>
            </a:prstGeom>
            <a:noFill/>
          </p:spPr>
          <p:txBody>
            <a:bodyPr wrap="square" rtlCol="0">
              <a:spAutoFit/>
            </a:bodyPr>
            <a:lstStyle/>
            <a:p>
              <a:pPr lvl="1" algn="ctr"/>
              <a:r>
                <a:rPr lang="zh-CN" altLang="en-US" spc="-150" dirty="0"/>
                <a:t>小黄鸡</a:t>
              </a:r>
              <a:r>
                <a:rPr lang="zh-CN" altLang="en-US" spc="-150" dirty="0" smtClean="0"/>
                <a:t>，</a:t>
              </a:r>
              <a:endParaRPr lang="en-US" altLang="zh-CN" spc="-150" dirty="0" smtClean="0"/>
            </a:p>
            <a:p>
              <a:pPr lvl="1" algn="ctr"/>
              <a:r>
                <a:rPr lang="zh-CN" altLang="en-US" spc="-150" dirty="0" smtClean="0"/>
                <a:t>微软</a:t>
              </a:r>
              <a:r>
                <a:rPr lang="zh-CN" altLang="en-US" spc="-150" dirty="0"/>
                <a:t>小冰等等。</a:t>
              </a:r>
              <a:endParaRPr lang="en-US" altLang="zh-CN" spc="-150" dirty="0"/>
            </a:p>
          </p:txBody>
        </p:sp>
        <p:cxnSp>
          <p:nvCxnSpPr>
            <p:cNvPr id="49" name="直接箭头连接符 48"/>
            <p:cNvCxnSpPr>
              <a:endCxn id="8" idx="1"/>
            </p:cNvCxnSpPr>
            <p:nvPr/>
          </p:nvCxnSpPr>
          <p:spPr>
            <a:xfrm>
              <a:off x="1266093" y="3440871"/>
              <a:ext cx="53687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356066" y="3068044"/>
            <a:ext cx="2187531" cy="1552063"/>
            <a:chOff x="-356066" y="3068044"/>
            <a:chExt cx="2187531" cy="1552063"/>
          </a:xfrm>
        </p:grpSpPr>
        <p:sp>
          <p:nvSpPr>
            <p:cNvPr id="51" name="文本框 50"/>
            <p:cNvSpPr txBox="1"/>
            <p:nvPr/>
          </p:nvSpPr>
          <p:spPr>
            <a:xfrm>
              <a:off x="-356066" y="3068044"/>
              <a:ext cx="2187531" cy="923330"/>
            </a:xfrm>
            <a:prstGeom prst="rect">
              <a:avLst/>
            </a:prstGeom>
            <a:noFill/>
          </p:spPr>
          <p:txBody>
            <a:bodyPr wrap="square" rtlCol="0">
              <a:spAutoFit/>
            </a:bodyPr>
            <a:lstStyle/>
            <a:p>
              <a:pPr lvl="1"/>
              <a:r>
                <a:rPr lang="zh-CN" altLang="en-US" spc="-150" dirty="0"/>
                <a:t>各类语音助手，智能家居，图灵测试等等。</a:t>
              </a:r>
              <a:endParaRPr lang="en-US" altLang="zh-CN" spc="-150" dirty="0"/>
            </a:p>
          </p:txBody>
        </p:sp>
        <p:cxnSp>
          <p:nvCxnSpPr>
            <p:cNvPr id="53" name="直接箭头连接符 52"/>
            <p:cNvCxnSpPr>
              <a:stCxn id="51" idx="2"/>
              <a:endCxn id="9" idx="1"/>
            </p:cNvCxnSpPr>
            <p:nvPr/>
          </p:nvCxnSpPr>
          <p:spPr>
            <a:xfrm>
              <a:off x="737700" y="3991374"/>
              <a:ext cx="825621" cy="62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8210460" y="2871610"/>
            <a:ext cx="2210106" cy="1200329"/>
            <a:chOff x="8210460" y="2861559"/>
            <a:chExt cx="2210106" cy="1200329"/>
          </a:xfrm>
        </p:grpSpPr>
        <p:sp>
          <p:nvSpPr>
            <p:cNvPr id="55" name="文本框 54"/>
            <p:cNvSpPr txBox="1"/>
            <p:nvPr/>
          </p:nvSpPr>
          <p:spPr>
            <a:xfrm>
              <a:off x="8229040" y="2861559"/>
              <a:ext cx="2191526" cy="1200329"/>
            </a:xfrm>
            <a:prstGeom prst="rect">
              <a:avLst/>
            </a:prstGeom>
            <a:noFill/>
          </p:spPr>
          <p:txBody>
            <a:bodyPr wrap="square" rtlCol="0">
              <a:spAutoFit/>
            </a:bodyPr>
            <a:lstStyle/>
            <a:p>
              <a:pPr lvl="1"/>
              <a:r>
                <a:rPr lang="zh-CN" altLang="en-US" spc="-150" dirty="0"/>
                <a:t>文章查重，剽窃抄袭论断，代笔分析，过滤垃圾邮件等等。</a:t>
              </a:r>
              <a:endParaRPr lang="en-US" altLang="zh-CN" spc="-150" dirty="0"/>
            </a:p>
          </p:txBody>
        </p:sp>
        <p:cxnSp>
          <p:nvCxnSpPr>
            <p:cNvPr id="57" name="直接箭头连接符 56"/>
            <p:cNvCxnSpPr>
              <a:endCxn id="11" idx="3"/>
            </p:cNvCxnSpPr>
            <p:nvPr/>
          </p:nvCxnSpPr>
          <p:spPr>
            <a:xfrm flipH="1">
              <a:off x="8210460" y="3440870"/>
              <a:ext cx="529245"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7858769" y="3117706"/>
            <a:ext cx="2120202" cy="1502402"/>
            <a:chOff x="7858769" y="3117706"/>
            <a:chExt cx="2120202" cy="1502402"/>
          </a:xfrm>
        </p:grpSpPr>
        <p:sp>
          <p:nvSpPr>
            <p:cNvPr id="59" name="文本框 58"/>
            <p:cNvSpPr txBox="1"/>
            <p:nvPr/>
          </p:nvSpPr>
          <p:spPr>
            <a:xfrm>
              <a:off x="7858769" y="3117706"/>
              <a:ext cx="2120202" cy="646331"/>
            </a:xfrm>
            <a:prstGeom prst="rect">
              <a:avLst/>
            </a:prstGeom>
            <a:noFill/>
          </p:spPr>
          <p:txBody>
            <a:bodyPr wrap="square" rtlCol="0">
              <a:spAutoFit/>
            </a:bodyPr>
            <a:lstStyle/>
            <a:p>
              <a:pPr lvl="1"/>
              <a:r>
                <a:rPr lang="zh-CN" altLang="en-US" spc="-150" dirty="0"/>
                <a:t>科大讯飞语音类产品等等。</a:t>
              </a:r>
              <a:endParaRPr lang="en-US" altLang="zh-CN" spc="-150" dirty="0"/>
            </a:p>
          </p:txBody>
        </p:sp>
        <p:cxnSp>
          <p:nvCxnSpPr>
            <p:cNvPr id="61" name="直接箭头连接符 60"/>
            <p:cNvCxnSpPr>
              <a:endCxn id="12" idx="3"/>
            </p:cNvCxnSpPr>
            <p:nvPr/>
          </p:nvCxnSpPr>
          <p:spPr>
            <a:xfrm flipH="1">
              <a:off x="8388015" y="3792964"/>
              <a:ext cx="566518" cy="82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2640325" y="4889299"/>
            <a:ext cx="4511710" cy="758777"/>
            <a:chOff x="2640325" y="4889299"/>
            <a:chExt cx="4511710" cy="758777"/>
          </a:xfrm>
        </p:grpSpPr>
        <p:sp>
          <p:nvSpPr>
            <p:cNvPr id="63" name="文本框 62"/>
            <p:cNvSpPr txBox="1"/>
            <p:nvPr/>
          </p:nvSpPr>
          <p:spPr>
            <a:xfrm>
              <a:off x="2640325" y="5278744"/>
              <a:ext cx="4511710" cy="369332"/>
            </a:xfrm>
            <a:prstGeom prst="rect">
              <a:avLst/>
            </a:prstGeom>
            <a:noFill/>
          </p:spPr>
          <p:txBody>
            <a:bodyPr wrap="square" rtlCol="0">
              <a:spAutoFit/>
            </a:bodyPr>
            <a:lstStyle/>
            <a:p>
              <a:pPr lvl="1" algn="ctr"/>
              <a:r>
                <a:rPr lang="zh-CN" altLang="en-US" spc="-150" dirty="0"/>
                <a:t>言论推断，处理多领域知识融合的信息。</a:t>
              </a:r>
              <a:endParaRPr lang="en-US" altLang="zh-CN" spc="-150" dirty="0"/>
            </a:p>
          </p:txBody>
        </p:sp>
        <p:cxnSp>
          <p:nvCxnSpPr>
            <p:cNvPr id="65" name="直接箭头连接符 64"/>
            <p:cNvCxnSpPr>
              <a:endCxn id="13" idx="2"/>
            </p:cNvCxnSpPr>
            <p:nvPr/>
          </p:nvCxnSpPr>
          <p:spPr>
            <a:xfrm flipV="1">
              <a:off x="4896180" y="4889299"/>
              <a:ext cx="0" cy="371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710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6"/>
                                        </p:tgtEl>
                                      </p:cBhvr>
                                    </p:animEffect>
                                    <p:set>
                                      <p:cBhvr>
                                        <p:cTn id="32" dur="1" fill="hold">
                                          <p:stCondLst>
                                            <p:cond delay="499"/>
                                          </p:stCondLst>
                                        </p:cTn>
                                        <p:tgtEl>
                                          <p:spTgt spid="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nodeType="clickEffect">
                                  <p:stCondLst>
                                    <p:cond delay="0"/>
                                  </p:stCondLst>
                                  <p:childTnLst>
                                    <p:animEffect transition="out" filter="wheel(1)">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54"/>
                                        </p:tgtEl>
                                      </p:cBhvr>
                                    </p:animEffect>
                                    <p:set>
                                      <p:cBhvr>
                                        <p:cTn id="52" dur="1" fill="hold">
                                          <p:stCondLst>
                                            <p:cond delay="499"/>
                                          </p:stCondLst>
                                        </p:cTn>
                                        <p:tgtEl>
                                          <p:spTgt spid="5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8"/>
                                        </p:tgtEl>
                                      </p:cBhvr>
                                    </p:animEffect>
                                    <p:set>
                                      <p:cBhvr>
                                        <p:cTn id="62" dur="1" fill="hold">
                                          <p:stCondLst>
                                            <p:cond delay="499"/>
                                          </p:stCondLst>
                                        </p:cTn>
                                        <p:tgtEl>
                                          <p:spTgt spid="5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nodeType="clickEffect">
                                  <p:stCondLst>
                                    <p:cond delay="0"/>
                                  </p:stCondLst>
                                  <p:childTnLst>
                                    <p:animEffect transition="out" filter="wipe(down)">
                                      <p:cBhvr>
                                        <p:cTn id="71" dur="500"/>
                                        <p:tgtEl>
                                          <p:spTgt spid="62"/>
                                        </p:tgtEl>
                                      </p:cBhvr>
                                    </p:animEffect>
                                    <p:set>
                                      <p:cBhvr>
                                        <p:cTn id="72" dur="1" fill="hold">
                                          <p:stCondLst>
                                            <p:cond delay="499"/>
                                          </p:stCondLst>
                                        </p:cTn>
                                        <p:tgtEl>
                                          <p:spTgt spid="6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xit" presetSubtype="32" fill="hold" nodeType="clickEffect">
                                  <p:stCondLst>
                                    <p:cond delay="0"/>
                                  </p:stCondLst>
                                  <p:childTnLst>
                                    <p:animEffect transition="out" filter="circle(out)">
                                      <p:cBhvr>
                                        <p:cTn id="81" dur="500"/>
                                        <p:tgtEl>
                                          <p:spTgt spid="66"/>
                                        </p:tgtEl>
                                      </p:cBhvr>
                                    </p:animEffect>
                                    <p:set>
                                      <p:cBhvr>
                                        <p:cTn id="82"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533" y="-1"/>
            <a:ext cx="5390103" cy="3683237"/>
          </a:xfrm>
          <a:prstGeom prst="rect">
            <a:avLst/>
          </a:prstGeom>
        </p:spPr>
      </p:pic>
      <p:pic>
        <p:nvPicPr>
          <p:cNvPr id="6" name="图片 5"/>
          <p:cNvPicPr>
            <a:picLocks noChangeAspect="1"/>
          </p:cNvPicPr>
          <p:nvPr/>
        </p:nvPicPr>
        <p:blipFill>
          <a:blip r:embed="rId3"/>
          <a:stretch>
            <a:fillRect/>
          </a:stretch>
        </p:blipFill>
        <p:spPr>
          <a:xfrm>
            <a:off x="6640672" y="0"/>
            <a:ext cx="5551328" cy="6858000"/>
          </a:xfrm>
          <a:prstGeom prst="rect">
            <a:avLst/>
          </a:prstGeom>
        </p:spPr>
      </p:pic>
      <p:grpSp>
        <p:nvGrpSpPr>
          <p:cNvPr id="9" name="组合 8"/>
          <p:cNvGrpSpPr/>
          <p:nvPr/>
        </p:nvGrpSpPr>
        <p:grpSpPr>
          <a:xfrm>
            <a:off x="0" y="3683237"/>
            <a:ext cx="6640672" cy="3174764"/>
            <a:chOff x="0" y="2929300"/>
            <a:chExt cx="5261097" cy="2568163"/>
          </a:xfrm>
        </p:grpSpPr>
        <p:pic>
          <p:nvPicPr>
            <p:cNvPr id="7" name="图片 6"/>
            <p:cNvPicPr>
              <a:picLocks noChangeAspect="1"/>
            </p:cNvPicPr>
            <p:nvPr/>
          </p:nvPicPr>
          <p:blipFill>
            <a:blip r:embed="rId4"/>
            <a:stretch>
              <a:fillRect/>
            </a:stretch>
          </p:blipFill>
          <p:spPr>
            <a:xfrm>
              <a:off x="0" y="2929300"/>
              <a:ext cx="1981372" cy="2568163"/>
            </a:xfrm>
            <a:prstGeom prst="rect">
              <a:avLst/>
            </a:prstGeom>
          </p:spPr>
        </p:pic>
        <p:pic>
          <p:nvPicPr>
            <p:cNvPr id="8" name="图片 7"/>
            <p:cNvPicPr>
              <a:picLocks noChangeAspect="1"/>
            </p:cNvPicPr>
            <p:nvPr/>
          </p:nvPicPr>
          <p:blipFill>
            <a:blip r:embed="rId5"/>
            <a:stretch>
              <a:fillRect/>
            </a:stretch>
          </p:blipFill>
          <p:spPr>
            <a:xfrm>
              <a:off x="1981372" y="2929300"/>
              <a:ext cx="3279725" cy="2568163"/>
            </a:xfrm>
            <a:prstGeom prst="rect">
              <a:avLst/>
            </a:prstGeom>
          </p:spPr>
        </p:pic>
      </p:grpSp>
    </p:spTree>
    <p:extLst>
      <p:ext uri="{BB962C8B-B14F-4D97-AF65-F5344CB8AC3E}">
        <p14:creationId xmlns:p14="http://schemas.microsoft.com/office/powerpoint/2010/main" val="114576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NLP</a:t>
            </a:r>
            <a:r>
              <a:rPr lang="zh-CN" altLang="en-US" dirty="0" smtClean="0"/>
              <a:t>展望</a:t>
            </a:r>
            <a:endParaRPr lang="zh-CN" altLang="en-US" dirty="0"/>
          </a:p>
        </p:txBody>
      </p:sp>
      <p:sp>
        <p:nvSpPr>
          <p:cNvPr id="3" name="内容占位符 2"/>
          <p:cNvSpPr>
            <a:spLocks noGrp="1"/>
          </p:cNvSpPr>
          <p:nvPr>
            <p:ph idx="1"/>
          </p:nvPr>
        </p:nvSpPr>
        <p:spPr>
          <a:xfrm>
            <a:off x="677334" y="1562383"/>
            <a:ext cx="8596668" cy="4787142"/>
          </a:xfrm>
        </p:spPr>
        <p:txBody>
          <a:bodyPr>
            <a:normAutofit/>
          </a:bodyPr>
          <a:lstStyle/>
          <a:p>
            <a:r>
              <a:rPr lang="zh-CN" altLang="en-US" sz="2400" spc="-150" dirty="0" smtClean="0"/>
              <a:t>发展目标：</a:t>
            </a:r>
            <a:endParaRPr lang="en-US" altLang="zh-CN" sz="2400" spc="-150" dirty="0" smtClean="0"/>
          </a:p>
          <a:p>
            <a:pPr lvl="1"/>
            <a:r>
              <a:rPr lang="zh-CN" altLang="en-US" sz="2200" spc="-150" dirty="0" smtClean="0"/>
              <a:t>多轮对</a:t>
            </a:r>
            <a:r>
              <a:rPr lang="zh-CN" altLang="en-US" sz="2200" spc="-150" dirty="0"/>
              <a:t>话</a:t>
            </a:r>
            <a:r>
              <a:rPr lang="zh-CN" altLang="en-US" sz="2200" spc="-150" dirty="0" smtClean="0"/>
              <a:t>。</a:t>
            </a:r>
            <a:endParaRPr lang="en-US" altLang="zh-CN" sz="2200" spc="-150" dirty="0" smtClean="0"/>
          </a:p>
          <a:p>
            <a:pPr marL="457200" lvl="1" indent="0">
              <a:buNone/>
            </a:pPr>
            <a:r>
              <a:rPr lang="zh-CN" altLang="en-US" sz="2200" spc="-150" dirty="0" smtClean="0"/>
              <a:t>      即便</a:t>
            </a:r>
            <a:r>
              <a:rPr lang="en-US" altLang="zh-CN" sz="2200" dirty="0" err="1"/>
              <a:t>LSTM</a:t>
            </a:r>
            <a:r>
              <a:rPr lang="zh-CN" altLang="en-US" sz="2200" spc="-150" dirty="0"/>
              <a:t>等网络可以捕捉到时序上的特征，但是也知识局限于上下的一句话之间。如何找到多轮对话中的潜在主题特征仍没有较好的解决方案</a:t>
            </a:r>
            <a:r>
              <a:rPr lang="zh-CN" altLang="en-US" sz="2200" spc="-150" dirty="0" smtClean="0"/>
              <a:t>。</a:t>
            </a:r>
            <a:endParaRPr lang="en-US" altLang="zh-CN" sz="2200" spc="-150" dirty="0" smtClean="0"/>
          </a:p>
          <a:p>
            <a:pPr marL="457200" lvl="1" indent="0">
              <a:buNone/>
            </a:pPr>
            <a:endParaRPr lang="en-US" altLang="zh-CN" sz="2200" spc="-150" dirty="0"/>
          </a:p>
          <a:p>
            <a:pPr lvl="1"/>
            <a:r>
              <a:rPr lang="zh-CN" altLang="en-US" sz="2200" spc="-150" dirty="0" smtClean="0"/>
              <a:t>实时翻译。</a:t>
            </a:r>
            <a:endParaRPr lang="en-US" altLang="zh-CN" sz="2200" spc="-150" dirty="0" smtClean="0"/>
          </a:p>
          <a:p>
            <a:pPr marL="457200" lvl="1" indent="0">
              <a:buNone/>
            </a:pPr>
            <a:r>
              <a:rPr lang="zh-CN" altLang="en-US" sz="2200" spc="-150" dirty="0" smtClean="0"/>
              <a:t>      类似多轮对话，实时翻译中一个是语义中断，双关，指代等等。另一个就是当前句中特征可能与较早之前的句子有联系。短句的在线翻译已经成效明显，而实时翻译仍是一大难点。</a:t>
            </a:r>
            <a:endParaRPr lang="en-US" altLang="zh-CN" sz="2200" spc="-150" dirty="0" smtClean="0"/>
          </a:p>
          <a:p>
            <a:pPr marL="457200" lvl="1" indent="0">
              <a:buNone/>
            </a:pPr>
            <a:endParaRPr lang="zh-CN" altLang="en-US" sz="2200" dirty="0"/>
          </a:p>
        </p:txBody>
      </p:sp>
    </p:spTree>
    <p:extLst>
      <p:ext uri="{BB962C8B-B14F-4D97-AF65-F5344CB8AC3E}">
        <p14:creationId xmlns:p14="http://schemas.microsoft.com/office/powerpoint/2010/main" val="203658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AI</a:t>
            </a:r>
            <a:r>
              <a:rPr lang="zh-CN" altLang="en-US" dirty="0"/>
              <a:t>年代记</a:t>
            </a:r>
          </a:p>
        </p:txBody>
      </p:sp>
      <p:sp>
        <p:nvSpPr>
          <p:cNvPr id="11" name="文本框 10"/>
          <p:cNvSpPr txBox="1"/>
          <p:nvPr/>
        </p:nvSpPr>
        <p:spPr>
          <a:xfrm>
            <a:off x="45276" y="1756253"/>
            <a:ext cx="2562130" cy="923330"/>
          </a:xfrm>
          <a:prstGeom prst="rect">
            <a:avLst/>
          </a:prstGeom>
          <a:noFill/>
        </p:spPr>
        <p:txBody>
          <a:bodyPr wrap="square" rtlCol="0">
            <a:spAutoFit/>
          </a:bodyPr>
          <a:lstStyle/>
          <a:p>
            <a:pPr algn="ctr"/>
            <a:r>
              <a:rPr lang="en-US" altLang="zh-CN" b="1" dirty="0">
                <a:latin typeface="仿宋" panose="02010609060101010101" pitchFamily="49" charset="-122"/>
                <a:ea typeface="仿宋" panose="02010609060101010101" pitchFamily="49" charset="-122"/>
              </a:rPr>
              <a:t>1946</a:t>
            </a:r>
          </a:p>
          <a:p>
            <a:pPr algn="ctr"/>
            <a:r>
              <a:rPr lang="zh-CN" altLang="en-US" dirty="0" smtClean="0">
                <a:latin typeface="仿宋" panose="02010609060101010101" pitchFamily="49" charset="-122"/>
                <a:ea typeface="仿宋" panose="02010609060101010101" pitchFamily="49" charset="-122"/>
              </a:rPr>
              <a:t>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诺</a:t>
            </a:r>
            <a:r>
              <a:rPr lang="zh-CN" altLang="en-US" dirty="0">
                <a:latin typeface="仿宋" panose="02010609060101010101" pitchFamily="49" charset="-122"/>
                <a:ea typeface="仿宋" panose="02010609060101010101" pitchFamily="49" charset="-122"/>
              </a:rPr>
              <a:t>依曼</a:t>
            </a:r>
            <a:endParaRPr lang="en-US" altLang="zh-CN" dirty="0">
              <a:latin typeface="仿宋" panose="02010609060101010101" pitchFamily="49" charset="-122"/>
              <a:ea typeface="仿宋" panose="02010609060101010101" pitchFamily="49" charset="-122"/>
            </a:endParaRPr>
          </a:p>
          <a:p>
            <a:pPr algn="ctr"/>
            <a:r>
              <a:rPr lang="zh-CN" altLang="en-US" dirty="0" smtClean="0">
                <a:latin typeface="仿宋" panose="02010609060101010101" pitchFamily="49" charset="-122"/>
                <a:ea typeface="仿宋" panose="02010609060101010101" pitchFamily="49" charset="-122"/>
              </a:rPr>
              <a:t>“冯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诺依曼体系</a:t>
            </a:r>
            <a:r>
              <a:rPr lang="zh-CN" altLang="en-US" dirty="0" smtClean="0"/>
              <a:t>”</a:t>
            </a:r>
            <a:endParaRPr lang="zh-CN" altLang="en-US" dirty="0"/>
          </a:p>
        </p:txBody>
      </p:sp>
      <p:sp>
        <p:nvSpPr>
          <p:cNvPr id="12" name="文本框 11"/>
          <p:cNvSpPr txBox="1"/>
          <p:nvPr/>
        </p:nvSpPr>
        <p:spPr>
          <a:xfrm>
            <a:off x="990536" y="2992553"/>
            <a:ext cx="1569661" cy="923330"/>
          </a:xfrm>
          <a:prstGeom prst="rect">
            <a:avLst/>
          </a:prstGeom>
          <a:noFill/>
        </p:spPr>
        <p:txBody>
          <a:bodyPr wrap="none" rtlCol="0">
            <a:spAutoFit/>
          </a:bodyPr>
          <a:lstStyle/>
          <a:p>
            <a:pPr algn="ctr"/>
            <a:r>
              <a:rPr lang="en-US" altLang="zh-CN" b="1" dirty="0">
                <a:latin typeface="仿宋" panose="02010609060101010101" pitchFamily="49" charset="-122"/>
                <a:ea typeface="仿宋" panose="02010609060101010101" pitchFamily="49" charset="-122"/>
              </a:rPr>
              <a:t>1948</a:t>
            </a:r>
          </a:p>
          <a:p>
            <a:pPr algn="ctr"/>
            <a:r>
              <a:rPr lang="zh-CN" altLang="en-US" dirty="0">
                <a:latin typeface="仿宋" panose="02010609060101010101" pitchFamily="49" charset="-122"/>
                <a:ea typeface="仿宋" panose="02010609060101010101" pitchFamily="49" charset="-122"/>
              </a:rPr>
              <a:t>诺伯特</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维纳</a:t>
            </a:r>
            <a:endParaRPr lang="en-US" altLang="zh-CN" dirty="0">
              <a:latin typeface="仿宋" panose="02010609060101010101" pitchFamily="49" charset="-122"/>
              <a:ea typeface="仿宋" panose="02010609060101010101" pitchFamily="49" charset="-122"/>
            </a:endParaRPr>
          </a:p>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控制论</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 name="矩形 12"/>
          <p:cNvSpPr/>
          <p:nvPr/>
        </p:nvSpPr>
        <p:spPr>
          <a:xfrm>
            <a:off x="-136950" y="4116880"/>
            <a:ext cx="4962975" cy="1200329"/>
          </a:xfrm>
          <a:prstGeom prst="rect">
            <a:avLst/>
          </a:prstGeom>
        </p:spPr>
        <p:txBody>
          <a:bodyPr wrap="square">
            <a:spAutoFit/>
          </a:bodyPr>
          <a:lstStyle/>
          <a:p>
            <a:pPr algn="ctr"/>
            <a:r>
              <a:rPr lang="en-US" altLang="zh-CN" b="1" dirty="0">
                <a:latin typeface="仿宋" panose="02010609060101010101" pitchFamily="49" charset="-122"/>
                <a:ea typeface="仿宋" panose="02010609060101010101" pitchFamily="49" charset="-122"/>
              </a:rPr>
              <a:t>1950</a:t>
            </a:r>
          </a:p>
          <a:p>
            <a:pPr algn="ctr"/>
            <a:r>
              <a:rPr lang="zh-CN" altLang="en-US" dirty="0">
                <a:latin typeface="仿宋" panose="02010609060101010101" pitchFamily="49" charset="-122"/>
                <a:ea typeface="仿宋" panose="02010609060101010101" pitchFamily="49" charset="-122"/>
              </a:rPr>
              <a:t>阿兰</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图灵</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图灵测试</a:t>
            </a:r>
            <a:endParaRPr lang="en-US" altLang="zh-CN" dirty="0">
              <a:latin typeface="仿宋" panose="02010609060101010101" pitchFamily="49" charset="-122"/>
              <a:ea typeface="仿宋" panose="02010609060101010101" pitchFamily="49" charset="-122"/>
            </a:endParaRPr>
          </a:p>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《Computing Machinery and Intelligence》</a:t>
            </a:r>
          </a:p>
        </p:txBody>
      </p:sp>
      <p:grpSp>
        <p:nvGrpSpPr>
          <p:cNvPr id="3" name="组合 2"/>
          <p:cNvGrpSpPr/>
          <p:nvPr/>
        </p:nvGrpSpPr>
        <p:grpSpPr>
          <a:xfrm>
            <a:off x="2254323" y="2162521"/>
            <a:ext cx="2996690" cy="2271604"/>
            <a:chOff x="2254323" y="2162521"/>
            <a:chExt cx="2996690" cy="2271604"/>
          </a:xfrm>
        </p:grpSpPr>
        <p:cxnSp>
          <p:nvCxnSpPr>
            <p:cNvPr id="5" name="直接箭头连接符 4"/>
            <p:cNvCxnSpPr/>
            <p:nvPr/>
          </p:nvCxnSpPr>
          <p:spPr>
            <a:xfrm>
              <a:off x="2254323" y="2162521"/>
              <a:ext cx="2014018" cy="1309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980107" y="3472451"/>
              <a:ext cx="1288234" cy="961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607406" y="3454218"/>
              <a:ext cx="16748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268341" y="3472451"/>
              <a:ext cx="774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042789" y="3367903"/>
              <a:ext cx="208224" cy="2172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3612338" y="3627929"/>
            <a:ext cx="3069125" cy="1200329"/>
          </a:xfrm>
          <a:prstGeom prst="rect">
            <a:avLst/>
          </a:prstGeom>
          <a:noFill/>
        </p:spPr>
        <p:txBody>
          <a:bodyPr wrap="square" rtlCol="0">
            <a:spAutoFit/>
          </a:bodyPr>
          <a:lstStyle/>
          <a:p>
            <a:pPr algn="ctr"/>
            <a:r>
              <a:rPr lang="en-US" altLang="zh-CN" b="1" dirty="0">
                <a:latin typeface="仿宋" panose="02010609060101010101" pitchFamily="49" charset="-122"/>
                <a:ea typeface="仿宋" panose="02010609060101010101" pitchFamily="49" charset="-122"/>
              </a:rPr>
              <a:t>1956</a:t>
            </a:r>
          </a:p>
          <a:p>
            <a:pPr algn="ctr"/>
            <a:r>
              <a:rPr lang="zh-CN" altLang="en-US" dirty="0">
                <a:latin typeface="仿宋" panose="02010609060101010101" pitchFamily="49" charset="-122"/>
                <a:ea typeface="仿宋" panose="02010609060101010101" pitchFamily="49" charset="-122"/>
              </a:rPr>
              <a:t>约翰</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麦卡锡 </a:t>
            </a:r>
            <a:endParaRPr lang="en-US" altLang="zh-CN" dirty="0">
              <a:latin typeface="仿宋" panose="02010609060101010101" pitchFamily="49" charset="-122"/>
              <a:ea typeface="仿宋" panose="02010609060101010101" pitchFamily="49" charset="-122"/>
            </a:endParaRPr>
          </a:p>
          <a:p>
            <a:pPr algn="ctr"/>
            <a:r>
              <a:rPr lang="zh-CN" altLang="en-US"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Artificial Intelligence</a:t>
            </a:r>
            <a:r>
              <a:rPr lang="zh-CN" altLang="en-US"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ctr"/>
            <a:r>
              <a:rPr lang="zh-CN" altLang="en-US" dirty="0">
                <a:latin typeface="仿宋" panose="02010609060101010101" pitchFamily="49" charset="-122"/>
                <a:ea typeface="仿宋" panose="02010609060101010101" pitchFamily="49" charset="-122"/>
              </a:rPr>
              <a:t>一词首次提出</a:t>
            </a:r>
          </a:p>
        </p:txBody>
      </p:sp>
      <p:sp>
        <p:nvSpPr>
          <p:cNvPr id="32" name="文本框 31"/>
          <p:cNvSpPr txBox="1"/>
          <p:nvPr/>
        </p:nvSpPr>
        <p:spPr>
          <a:xfrm>
            <a:off x="3924935" y="2414353"/>
            <a:ext cx="2340067" cy="923330"/>
          </a:xfrm>
          <a:prstGeom prst="rect">
            <a:avLst/>
          </a:prstGeom>
          <a:noFill/>
        </p:spPr>
        <p:txBody>
          <a:bodyPr wrap="square" rtlCol="0">
            <a:spAutoFit/>
          </a:bodyPr>
          <a:lstStyle/>
          <a:p>
            <a:pPr algn="ctr"/>
            <a:r>
              <a:rPr lang="en-US" altLang="zh-CN" b="1" dirty="0">
                <a:latin typeface="仿宋" panose="02010609060101010101" pitchFamily="49" charset="-122"/>
                <a:ea typeface="仿宋" panose="02010609060101010101" pitchFamily="49" charset="-122"/>
              </a:rPr>
              <a:t>1956</a:t>
            </a:r>
          </a:p>
          <a:p>
            <a:pPr algn="ctr"/>
            <a:r>
              <a:rPr lang="zh-CN" altLang="en-US" dirty="0">
                <a:latin typeface="仿宋" panose="02010609060101010101" pitchFamily="49" charset="-122"/>
                <a:ea typeface="仿宋" panose="02010609060101010101" pitchFamily="49" charset="-122"/>
              </a:rPr>
              <a:t>弗兰克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罗森布拉特</a:t>
            </a:r>
            <a:endParaRPr lang="en-US" altLang="zh-CN"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感知机</a:t>
            </a:r>
          </a:p>
        </p:txBody>
      </p:sp>
      <p:sp>
        <p:nvSpPr>
          <p:cNvPr id="37" name="文本框 36"/>
          <p:cNvSpPr txBox="1"/>
          <p:nvPr/>
        </p:nvSpPr>
        <p:spPr>
          <a:xfrm>
            <a:off x="5744892" y="3638252"/>
            <a:ext cx="4919613" cy="1477328"/>
          </a:xfrm>
          <a:prstGeom prst="rect">
            <a:avLst/>
          </a:prstGeom>
          <a:noFill/>
        </p:spPr>
        <p:txBody>
          <a:bodyPr wrap="square" rtlCol="0">
            <a:spAutoFit/>
          </a:bodyPr>
          <a:lstStyle/>
          <a:p>
            <a:pPr algn="ctr"/>
            <a:r>
              <a:rPr lang="en-US" altLang="zh-CN" b="1" dirty="0">
                <a:latin typeface="仿宋" panose="02010609060101010101" pitchFamily="49" charset="-122"/>
                <a:ea typeface="仿宋" panose="02010609060101010101" pitchFamily="49" charset="-122"/>
              </a:rPr>
              <a:t>2006</a:t>
            </a:r>
          </a:p>
          <a:p>
            <a:pPr algn="ctr"/>
            <a:r>
              <a:rPr lang="zh-CN" altLang="en-US" dirty="0">
                <a:latin typeface="仿宋" panose="02010609060101010101" pitchFamily="49" charset="-122"/>
                <a:ea typeface="仿宋" panose="02010609060101010101" pitchFamily="49" charset="-122"/>
              </a:rPr>
              <a:t>辛</a:t>
            </a:r>
            <a:r>
              <a:rPr lang="zh-CN" altLang="en-US" dirty="0" smtClean="0">
                <a:latin typeface="仿宋" panose="02010609060101010101" pitchFamily="49" charset="-122"/>
                <a:ea typeface="仿宋" panose="02010609060101010101" pitchFamily="49" charset="-122"/>
              </a:rPr>
              <a:t>顿</a:t>
            </a:r>
            <a:endParaRPr lang="en-US" altLang="zh-CN" dirty="0" smtClean="0">
              <a:latin typeface="仿宋" panose="02010609060101010101" pitchFamily="49" charset="-122"/>
              <a:ea typeface="仿宋" panose="02010609060101010101" pitchFamily="49" charset="-122"/>
            </a:endParaRPr>
          </a:p>
          <a:p>
            <a:pPr algn="ctr"/>
            <a:r>
              <a:rPr lang="en-US" altLang="zh-CN" b="1" dirty="0">
                <a:latin typeface="仿宋" panose="02010609060101010101" pitchFamily="49" charset="-122"/>
                <a:ea typeface="仿宋" panose="02010609060101010101" pitchFamily="49" charset="-122"/>
              </a:rPr>
              <a:t>DL</a:t>
            </a:r>
            <a:r>
              <a:rPr lang="zh-CN" altLang="en-US" dirty="0" smtClean="0">
                <a:latin typeface="仿宋" panose="02010609060101010101" pitchFamily="49" charset="-122"/>
                <a:ea typeface="仿宋" panose="02010609060101010101" pitchFamily="49" charset="-122"/>
              </a:rPr>
              <a:t>再出发</a:t>
            </a:r>
            <a:endParaRPr lang="en-US" altLang="zh-CN" dirty="0">
              <a:latin typeface="仿宋" panose="02010609060101010101" pitchFamily="49" charset="-122"/>
              <a:ea typeface="仿宋" panose="02010609060101010101" pitchFamily="49" charset="-122"/>
            </a:endParaRPr>
          </a:p>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《A fast learning algorithm</a:t>
            </a:r>
          </a:p>
          <a:p>
            <a:pPr algn="ctr"/>
            <a:r>
              <a:rPr lang="en-US" altLang="zh-CN" dirty="0">
                <a:latin typeface="Times New Roman" panose="02020603050405020304" pitchFamily="18" charset="0"/>
                <a:ea typeface="仿宋" panose="02010609060101010101" pitchFamily="49" charset="-122"/>
                <a:cs typeface="Times New Roman" panose="02020603050405020304" pitchFamily="18" charset="0"/>
              </a:rPr>
              <a:t> for deep belief nets.》</a:t>
            </a:r>
          </a:p>
        </p:txBody>
      </p:sp>
      <p:cxnSp>
        <p:nvCxnSpPr>
          <p:cNvPr id="39" name="直接箭头连接符 38"/>
          <p:cNvCxnSpPr>
            <a:stCxn id="36" idx="7"/>
          </p:cNvCxnSpPr>
          <p:nvPr/>
        </p:nvCxnSpPr>
        <p:spPr>
          <a:xfrm flipV="1">
            <a:off x="8269264" y="1924666"/>
            <a:ext cx="452867" cy="1485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182800" y="751442"/>
            <a:ext cx="2938609" cy="1200329"/>
          </a:xfrm>
          <a:prstGeom prst="rect">
            <a:avLst/>
          </a:prstGeom>
          <a:noFill/>
        </p:spPr>
        <p:txBody>
          <a:bodyPr wrap="square" rtlCol="0">
            <a:spAutoFit/>
          </a:bodyPr>
          <a:lstStyle>
            <a:defPPr>
              <a:defRPr lang="zh-CN"/>
            </a:defPPr>
            <a:lvl1pPr algn="ctr">
              <a:defRPr b="1">
                <a:latin typeface="仿宋" panose="02010609060101010101" pitchFamily="49" charset="-122"/>
                <a:ea typeface="仿宋" panose="02010609060101010101" pitchFamily="49" charset="-122"/>
              </a:defRPr>
            </a:lvl1pPr>
          </a:lstStyle>
          <a:p>
            <a:r>
              <a:rPr lang="en-US" altLang="zh-CN" dirty="0"/>
              <a:t>2012</a:t>
            </a:r>
          </a:p>
          <a:p>
            <a:r>
              <a:rPr lang="en-US" altLang="zh-CN" dirty="0" err="1"/>
              <a:t>ILSVRC</a:t>
            </a:r>
            <a:endParaRPr lang="en-US" altLang="zh-CN" dirty="0"/>
          </a:p>
          <a:p>
            <a:r>
              <a:rPr lang="en-US" altLang="zh-CN" dirty="0"/>
              <a:t>Others</a:t>
            </a:r>
            <a:r>
              <a:rPr lang="zh-CN" altLang="en-US" dirty="0"/>
              <a:t>：</a:t>
            </a:r>
            <a:r>
              <a:rPr lang="en-US" altLang="zh-CN" dirty="0"/>
              <a:t>25.7%</a:t>
            </a:r>
          </a:p>
          <a:p>
            <a:r>
              <a:rPr lang="en-US" altLang="zh-CN" dirty="0" err="1"/>
              <a:t>AlexNet</a:t>
            </a:r>
            <a:r>
              <a:rPr lang="zh-CN" altLang="en-US" dirty="0"/>
              <a:t>：</a:t>
            </a:r>
            <a:r>
              <a:rPr lang="en-US" altLang="zh-CN" dirty="0"/>
              <a:t>15.3%</a:t>
            </a:r>
            <a:endParaRPr lang="zh-CN" altLang="en-US" dirty="0"/>
          </a:p>
        </p:txBody>
      </p:sp>
      <p:sp>
        <p:nvSpPr>
          <p:cNvPr id="43" name="文本框 42"/>
          <p:cNvSpPr txBox="1"/>
          <p:nvPr/>
        </p:nvSpPr>
        <p:spPr>
          <a:xfrm>
            <a:off x="440477" y="6044804"/>
            <a:ext cx="4333858" cy="646331"/>
          </a:xfrm>
          <a:prstGeom prst="rect">
            <a:avLst/>
          </a:prstGeom>
          <a:noFill/>
        </p:spPr>
        <p:txBody>
          <a:bodyPr wrap="square" rtlCol="0">
            <a:spAutoFit/>
          </a:bodyPr>
          <a:lstStyle/>
          <a:p>
            <a:pPr algn="ctr"/>
            <a:r>
              <a:rPr lang="en-US" altLang="zh-CN" dirty="0" err="1" smtClean="0"/>
              <a:t>ILSVRC:ImageNet</a:t>
            </a:r>
            <a:r>
              <a:rPr lang="zh-CN" altLang="en-US" dirty="0" smtClean="0"/>
              <a:t>大规模视觉识别挑战赛评价标准：前</a:t>
            </a:r>
            <a:r>
              <a:rPr lang="en-US" altLang="zh-CN" dirty="0" smtClean="0"/>
              <a:t>5</a:t>
            </a:r>
            <a:r>
              <a:rPr lang="zh-CN" altLang="en-US" dirty="0" smtClean="0"/>
              <a:t>类分类错误率</a:t>
            </a:r>
            <a:endParaRPr lang="en-US" altLang="zh-CN" dirty="0" smtClean="0"/>
          </a:p>
        </p:txBody>
      </p:sp>
      <p:grpSp>
        <p:nvGrpSpPr>
          <p:cNvPr id="16" name="组合 15"/>
          <p:cNvGrpSpPr/>
          <p:nvPr/>
        </p:nvGrpSpPr>
        <p:grpSpPr>
          <a:xfrm>
            <a:off x="4853378" y="3594269"/>
            <a:ext cx="3526395" cy="2311640"/>
            <a:chOff x="4853378" y="3594269"/>
            <a:chExt cx="3526395" cy="2311640"/>
          </a:xfrm>
        </p:grpSpPr>
        <p:sp>
          <p:nvSpPr>
            <p:cNvPr id="44" name="文本框 43"/>
            <p:cNvSpPr txBox="1"/>
            <p:nvPr/>
          </p:nvSpPr>
          <p:spPr>
            <a:xfrm>
              <a:off x="4853378" y="4982579"/>
              <a:ext cx="3526395" cy="923330"/>
            </a:xfrm>
            <a:prstGeom prst="rect">
              <a:avLst/>
            </a:prstGeom>
            <a:noFill/>
          </p:spPr>
          <p:txBody>
            <a:bodyPr wrap="square" rtlCol="0">
              <a:spAutoFit/>
            </a:bodyPr>
            <a:lstStyle/>
            <a:p>
              <a:pPr algn="ctr"/>
              <a:r>
                <a:rPr lang="en-US" altLang="zh-CN" b="1" dirty="0">
                  <a:latin typeface="仿宋" panose="02010609060101010101" pitchFamily="49" charset="-122"/>
                  <a:ea typeface="仿宋" panose="02010609060101010101" pitchFamily="49" charset="-122"/>
                </a:rPr>
                <a:t>1986</a:t>
              </a:r>
            </a:p>
            <a:p>
              <a:pPr algn="ctr"/>
              <a:r>
                <a:rPr lang="zh-CN" altLang="en-US" b="1"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Deep Learning</a:t>
              </a:r>
              <a:r>
                <a:rPr lang="zh-CN" altLang="en-US" b="1" dirty="0">
                  <a:latin typeface="仿宋" panose="02010609060101010101" pitchFamily="49" charset="-122"/>
                  <a:ea typeface="仿宋" panose="02010609060101010101" pitchFamily="49" charset="-122"/>
                </a:rPr>
                <a:t>”</a:t>
              </a:r>
              <a:endParaRPr lang="en-US" altLang="zh-CN" b="1" dirty="0">
                <a:latin typeface="仿宋" panose="02010609060101010101" pitchFamily="49" charset="-122"/>
                <a:ea typeface="仿宋" panose="02010609060101010101" pitchFamily="49" charset="-122"/>
              </a:endParaRPr>
            </a:p>
            <a:p>
              <a:pPr algn="ctr"/>
              <a:r>
                <a:rPr lang="zh-CN" altLang="en-US" dirty="0">
                  <a:latin typeface="仿宋" panose="02010609060101010101" pitchFamily="49" charset="-122"/>
                  <a:ea typeface="仿宋" panose="02010609060101010101" pitchFamily="49" charset="-122"/>
                </a:rPr>
                <a:t>一词首次出现</a:t>
              </a:r>
              <a:endParaRPr lang="en-US" altLang="zh-CN" dirty="0">
                <a:latin typeface="仿宋" panose="02010609060101010101" pitchFamily="49" charset="-122"/>
                <a:ea typeface="仿宋" panose="02010609060101010101" pitchFamily="49" charset="-122"/>
              </a:endParaRPr>
            </a:p>
          </p:txBody>
        </p:sp>
        <p:cxnSp>
          <p:nvCxnSpPr>
            <p:cNvPr id="45" name="直接箭头连接符 44"/>
            <p:cNvCxnSpPr>
              <a:endCxn id="57" idx="4"/>
            </p:cNvCxnSpPr>
            <p:nvPr/>
          </p:nvCxnSpPr>
          <p:spPr>
            <a:xfrm flipV="1">
              <a:off x="6619630" y="3594269"/>
              <a:ext cx="3054" cy="136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853379" y="1160017"/>
            <a:ext cx="3526395" cy="2216968"/>
            <a:chOff x="4853379" y="1160017"/>
            <a:chExt cx="3526395" cy="2216968"/>
          </a:xfrm>
        </p:grpSpPr>
        <p:sp>
          <p:nvSpPr>
            <p:cNvPr id="53" name="文本框 52"/>
            <p:cNvSpPr txBox="1"/>
            <p:nvPr/>
          </p:nvSpPr>
          <p:spPr>
            <a:xfrm>
              <a:off x="4853379" y="1160017"/>
              <a:ext cx="3526395" cy="1200329"/>
            </a:xfrm>
            <a:prstGeom prst="rect">
              <a:avLst/>
            </a:prstGeom>
            <a:noFill/>
          </p:spPr>
          <p:txBody>
            <a:bodyPr wrap="square" rtlCol="0">
              <a:spAutoFit/>
            </a:bodyPr>
            <a:lstStyle>
              <a:defPPr>
                <a:defRPr lang="zh-CN"/>
              </a:defPPr>
              <a:lvl1pPr algn="ctr">
                <a:defRPr>
                  <a:latin typeface="仿宋" panose="02010609060101010101" pitchFamily="49" charset="-122"/>
                  <a:ea typeface="仿宋" panose="02010609060101010101" pitchFamily="49" charset="-122"/>
                </a:defRPr>
              </a:lvl1pPr>
            </a:lstStyle>
            <a:p>
              <a:r>
                <a:rPr lang="en-US" altLang="zh-CN" b="1" dirty="0"/>
                <a:t>1986</a:t>
              </a:r>
            </a:p>
            <a:p>
              <a:r>
                <a:rPr lang="zh-CN" altLang="en-US" dirty="0"/>
                <a:t>辛顿</a:t>
              </a:r>
              <a:endParaRPr lang="en-US" altLang="zh-CN" dirty="0"/>
            </a:p>
            <a:p>
              <a:r>
                <a:rPr lang="zh-CN" altLang="en-US" dirty="0"/>
                <a:t>后向传播算法</a:t>
              </a:r>
              <a:endParaRPr lang="en-US" altLang="zh-CN" dirty="0"/>
            </a:p>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Back Propagation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cxnSp>
          <p:nvCxnSpPr>
            <p:cNvPr id="49" name="直接箭头连接符 48"/>
            <p:cNvCxnSpPr>
              <a:stCxn id="53" idx="2"/>
              <a:endCxn id="57" idx="0"/>
            </p:cNvCxnSpPr>
            <p:nvPr/>
          </p:nvCxnSpPr>
          <p:spPr>
            <a:xfrm>
              <a:off x="6616577" y="2360346"/>
              <a:ext cx="6107" cy="1016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6009869" y="3376985"/>
            <a:ext cx="716927" cy="217284"/>
            <a:chOff x="6009869" y="3376985"/>
            <a:chExt cx="716927" cy="217284"/>
          </a:xfrm>
        </p:grpSpPr>
        <p:sp>
          <p:nvSpPr>
            <p:cNvPr id="57" name="椭圆 56"/>
            <p:cNvSpPr/>
            <p:nvPr/>
          </p:nvSpPr>
          <p:spPr>
            <a:xfrm>
              <a:off x="6518572" y="3376985"/>
              <a:ext cx="208224" cy="2172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a:stCxn id="62" idx="6"/>
            </p:cNvCxnSpPr>
            <p:nvPr/>
          </p:nvCxnSpPr>
          <p:spPr>
            <a:xfrm>
              <a:off x="6009869" y="3476574"/>
              <a:ext cx="517756" cy="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5260066" y="3367932"/>
            <a:ext cx="749803" cy="217284"/>
            <a:chOff x="5260066" y="3367932"/>
            <a:chExt cx="749803" cy="217284"/>
          </a:xfrm>
        </p:grpSpPr>
        <p:sp>
          <p:nvSpPr>
            <p:cNvPr id="62" name="椭圆 61"/>
            <p:cNvSpPr/>
            <p:nvPr/>
          </p:nvSpPr>
          <p:spPr>
            <a:xfrm>
              <a:off x="5801645" y="3367932"/>
              <a:ext cx="208224" cy="21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p:cNvCxnSpPr/>
            <p:nvPr/>
          </p:nvCxnSpPr>
          <p:spPr>
            <a:xfrm>
              <a:off x="5260066" y="3476545"/>
              <a:ext cx="541579" cy="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26796" y="3376985"/>
            <a:ext cx="779082" cy="217284"/>
            <a:chOff x="6726796" y="3376985"/>
            <a:chExt cx="779082" cy="217284"/>
          </a:xfrm>
        </p:grpSpPr>
        <p:cxnSp>
          <p:nvCxnSpPr>
            <p:cNvPr id="70" name="直接箭头连接符 69"/>
            <p:cNvCxnSpPr>
              <a:stCxn id="57" idx="6"/>
            </p:cNvCxnSpPr>
            <p:nvPr/>
          </p:nvCxnSpPr>
          <p:spPr>
            <a:xfrm>
              <a:off x="6726796" y="3485627"/>
              <a:ext cx="562922" cy="3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7297654" y="3376985"/>
              <a:ext cx="208224" cy="21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510296" y="3378226"/>
            <a:ext cx="789462" cy="217284"/>
            <a:chOff x="7510296" y="3378226"/>
            <a:chExt cx="789462" cy="217284"/>
          </a:xfrm>
        </p:grpSpPr>
        <p:sp>
          <p:nvSpPr>
            <p:cNvPr id="36" name="椭圆 35"/>
            <p:cNvSpPr/>
            <p:nvPr/>
          </p:nvSpPr>
          <p:spPr>
            <a:xfrm>
              <a:off x="8091534" y="3378226"/>
              <a:ext cx="208224" cy="2172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p:cNvCxnSpPr/>
            <p:nvPr/>
          </p:nvCxnSpPr>
          <p:spPr>
            <a:xfrm>
              <a:off x="7510296" y="3485627"/>
              <a:ext cx="568891" cy="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5" name="椭圆 84"/>
          <p:cNvSpPr/>
          <p:nvPr/>
        </p:nvSpPr>
        <p:spPr>
          <a:xfrm>
            <a:off x="5105016" y="6180781"/>
            <a:ext cx="208224" cy="217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5230180" y="6102930"/>
            <a:ext cx="1044388" cy="369332"/>
          </a:xfrm>
          <a:prstGeom prst="rect">
            <a:avLst/>
          </a:prstGeom>
          <a:noFill/>
        </p:spPr>
        <p:txBody>
          <a:bodyPr wrap="square" rtlCol="0">
            <a:spAutoFit/>
          </a:bodyPr>
          <a:lstStyle/>
          <a:p>
            <a:pPr algn="ctr"/>
            <a:r>
              <a:rPr lang="en-US" altLang="zh-CN" dirty="0" smtClean="0"/>
              <a:t>:AI</a:t>
            </a:r>
            <a:r>
              <a:rPr lang="zh-CN" altLang="en-US" dirty="0" smtClean="0"/>
              <a:t>寒冬</a:t>
            </a:r>
            <a:endParaRPr lang="en-US" altLang="zh-CN" dirty="0" smtClean="0"/>
          </a:p>
        </p:txBody>
      </p:sp>
    </p:spTree>
    <p:extLst>
      <p:ext uri="{BB962C8B-B14F-4D97-AF65-F5344CB8AC3E}">
        <p14:creationId xmlns:p14="http://schemas.microsoft.com/office/powerpoint/2010/main" val="31284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heel(1)">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12"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0-#ppt_w/2"/>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1" grpId="0"/>
      <p:bldP spid="32" grpId="0"/>
      <p:bldP spid="37"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buNone/>
            </a:pPr>
            <a:r>
              <a:rPr lang="en-US" altLang="zh-CN" sz="7200" dirty="0" err="1" smtClean="0"/>
              <a:t>Chpater</a:t>
            </a:r>
            <a:r>
              <a:rPr lang="en-US" altLang="zh-CN" sz="7200" dirty="0" smtClean="0"/>
              <a:t> IV. </a:t>
            </a:r>
          </a:p>
          <a:p>
            <a:pPr marL="0" indent="0" algn="ctr">
              <a:buNone/>
            </a:pPr>
            <a:r>
              <a:rPr lang="zh-CN" altLang="en-US" sz="7200" dirty="0" smtClean="0"/>
              <a:t>后记</a:t>
            </a:r>
            <a:endParaRPr lang="zh-CN" altLang="en-US" sz="7200" dirty="0"/>
          </a:p>
        </p:txBody>
      </p:sp>
      <p:sp>
        <p:nvSpPr>
          <p:cNvPr id="4" name="标题 1"/>
          <p:cNvSpPr txBox="1">
            <a:spLocks/>
          </p:cNvSpPr>
          <p:nvPr/>
        </p:nvSpPr>
        <p:spPr>
          <a:xfrm>
            <a:off x="829734" y="762000"/>
            <a:ext cx="8596668" cy="1320800"/>
          </a:xfrm>
          <a:prstGeom prst="rect">
            <a:avLst/>
          </a:prstGeom>
        </p:spPr>
        <p:txBody>
          <a:bodyPr vert="horz" lIns="91440" tIns="45720" rIns="91440" bIns="45720" rtlCol="0" anchor="t">
            <a:normAutofit fontScale="9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800" dirty="0">
                <a:latin typeface="Times New Roman" panose="02020603050405020304" pitchFamily="18" charset="0"/>
                <a:cs typeface="Times New Roman" panose="02020603050405020304" pitchFamily="18" charset="0"/>
              </a:rPr>
              <a:t>There is nothing like a dream to create the future.</a:t>
            </a:r>
          </a:p>
          <a:p>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Victor Hugo </a:t>
            </a:r>
            <a:br>
              <a:rPr lang="en-US" altLang="zh-CN" sz="1800" dirty="0">
                <a:latin typeface="Times New Roman" panose="02020603050405020304" pitchFamily="18" charset="0"/>
                <a:cs typeface="Times New Roman" panose="02020603050405020304" pitchFamily="18" charset="0"/>
              </a:rPr>
            </a:br>
            <a:r>
              <a:rPr lang="zh-CN" altLang="en-US" sz="1800" dirty="0"/>
              <a:t>没有什么比得上一个创造未来的梦</a:t>
            </a:r>
            <a:r>
              <a:rPr lang="zh-CN" altLang="en-US" sz="1800" dirty="0" smtClean="0"/>
              <a:t>。</a:t>
            </a:r>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a:t>
            </a:r>
            <a:r>
              <a:rPr lang="zh-CN" altLang="en-US" sz="1800" dirty="0"/>
              <a:t>维克多 </a:t>
            </a:r>
            <a:r>
              <a:rPr lang="zh-CN" altLang="en-US" sz="1800" dirty="0" smtClean="0"/>
              <a:t>雨果</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80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cs typeface="Times New Roman" panose="02020603050405020304" pitchFamily="18" charset="0"/>
              </a:rPr>
              <a:t>参考</a:t>
            </a:r>
            <a:r>
              <a:rPr lang="en-US" altLang="zh-CN" dirty="0" smtClean="0">
                <a:latin typeface="Times New Roman" panose="02020603050405020304" pitchFamily="18" charset="0"/>
                <a:cs typeface="Times New Roman" panose="02020603050405020304" pitchFamily="18" charset="0"/>
              </a:rPr>
              <a:t>&amp;&amp;</a:t>
            </a:r>
            <a:r>
              <a:rPr lang="zh-CN" altLang="en-US" dirty="0" smtClean="0">
                <a:latin typeface="Times New Roman" panose="02020603050405020304" pitchFamily="18" charset="0"/>
                <a:cs typeface="Times New Roman" panose="02020603050405020304" pitchFamily="18" charset="0"/>
              </a:rPr>
              <a:t>推荐</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677334" y="1656388"/>
            <a:ext cx="8596668" cy="3880773"/>
          </a:xfrm>
        </p:spPr>
        <p:txBody>
          <a:bodyPr/>
          <a:lstStyle/>
          <a:p>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深度学习与计算机视觉 ： 算法原理、框架应用与代码实现 </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叶韵 编著</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Deep Learning 》Ian </a:t>
            </a:r>
            <a:r>
              <a:rPr lang="en-US" altLang="zh-CN" dirty="0" err="1" smtClean="0">
                <a:latin typeface="Times New Roman" panose="02020603050405020304" pitchFamily="18" charset="0"/>
                <a:cs typeface="Times New Roman" panose="02020603050405020304" pitchFamily="18" charset="0"/>
              </a:rPr>
              <a:t>Goodfellow</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Yoshua</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Bengio</a:t>
            </a:r>
            <a:r>
              <a:rPr lang="en-US" altLang="zh-CN" dirty="0" smtClean="0">
                <a:latin typeface="Times New Roman" panose="02020603050405020304" pitchFamily="18" charset="0"/>
                <a:cs typeface="Times New Roman" panose="02020603050405020304" pitchFamily="18" charset="0"/>
              </a:rPr>
              <a:t> and Aaron </a:t>
            </a:r>
            <a:r>
              <a:rPr lang="en-US" altLang="zh-CN" dirty="0" err="1" smtClean="0">
                <a:latin typeface="Times New Roman" panose="02020603050405020304" pitchFamily="18" charset="0"/>
                <a:cs typeface="Times New Roman" panose="02020603050405020304" pitchFamily="18" charset="0"/>
              </a:rPr>
              <a:t>Courville</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编著</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机器学习 </a:t>
            </a:r>
            <a:r>
              <a:rPr lang="en-US" altLang="zh-CN"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周志</a:t>
            </a:r>
            <a:r>
              <a:rPr lang="zh-CN" altLang="en-US" dirty="0" smtClean="0"/>
              <a:t>华 编著</a:t>
            </a:r>
            <a:endParaRPr lang="en-US" altLang="zh-CN" dirty="0" smtClean="0"/>
          </a:p>
          <a:p>
            <a:endParaRPr lang="en-US" altLang="zh-CN" dirty="0" smtClean="0"/>
          </a:p>
          <a:p>
            <a:r>
              <a:rPr lang="zh-CN" altLang="en-US" dirty="0">
                <a:latin typeface="Times New Roman" panose="02020603050405020304" pitchFamily="18" charset="0"/>
                <a:cs typeface="Times New Roman" panose="02020603050405020304" pitchFamily="18" charset="0"/>
              </a:rPr>
              <a:t>百度百科</a:t>
            </a:r>
            <a:r>
              <a:rPr lang="en-US" altLang="zh-CN" dirty="0">
                <a:latin typeface="Times New Roman" panose="02020603050405020304" pitchFamily="18" charset="0"/>
                <a:cs typeface="Times New Roman" panose="02020603050405020304" pitchFamily="18" charset="0"/>
              </a:rPr>
              <a:t> https://</a:t>
            </a:r>
            <a:r>
              <a:rPr lang="en-US" altLang="zh-CN" dirty="0" err="1">
                <a:latin typeface="Times New Roman" panose="02020603050405020304" pitchFamily="18" charset="0"/>
                <a:cs typeface="Times New Roman" panose="02020603050405020304" pitchFamily="18" charset="0"/>
              </a:rPr>
              <a:t>baike.baidu.com</a:t>
            </a:r>
            <a:r>
              <a:rPr lang="en-US" altLang="zh-CN" dirty="0">
                <a:latin typeface="Times New Roman" panose="02020603050405020304" pitchFamily="18" charset="0"/>
                <a:cs typeface="Times New Roman" panose="02020603050405020304" pitchFamily="18" charset="0"/>
              </a:rPr>
              <a:t>/item/</a:t>
            </a:r>
            <a:r>
              <a:rPr lang="zh-CN" altLang="en-US" dirty="0">
                <a:latin typeface="Times New Roman" panose="02020603050405020304" pitchFamily="18" charset="0"/>
                <a:cs typeface="Times New Roman" panose="02020603050405020304" pitchFamily="18" charset="0"/>
              </a:rPr>
              <a:t>卷积神经网络</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17541100?fr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aladdin</a:t>
            </a:r>
            <a:endParaRPr lang="en-US" altLang="zh-CN" dirty="0"/>
          </a:p>
          <a:p>
            <a:r>
              <a:rPr lang="zh-CN" altLang="en-US" dirty="0">
                <a:latin typeface="Times New Roman" panose="02020603050405020304" pitchFamily="18" charset="0"/>
                <a:cs typeface="Times New Roman" panose="02020603050405020304" pitchFamily="18" charset="0"/>
              </a:rPr>
              <a:t>完全图解</a:t>
            </a:r>
            <a:r>
              <a:rPr lang="en-US" altLang="zh-CN" dirty="0" err="1">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变体、</a:t>
            </a:r>
            <a:r>
              <a:rPr lang="en-US" altLang="zh-CN" dirty="0" err="1">
                <a:latin typeface="Times New Roman" panose="02020603050405020304" pitchFamily="18" charset="0"/>
                <a:cs typeface="Times New Roman" panose="02020603050405020304" pitchFamily="18" charset="0"/>
              </a:rPr>
              <a:t>Seq2Seq</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Attention</a:t>
            </a:r>
            <a:r>
              <a:rPr lang="zh-CN" altLang="en-US" dirty="0" smtClean="0">
                <a:latin typeface="Times New Roman" panose="02020603050405020304" pitchFamily="18" charset="0"/>
                <a:cs typeface="Times New Roman" panose="02020603050405020304" pitchFamily="18" charset="0"/>
              </a:rPr>
              <a:t>机制</a:t>
            </a:r>
            <a:r>
              <a:rPr lang="en-US" altLang="zh-CN"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hlinkClick r:id="rId2"/>
              </a:rPr>
              <a:t>https</a:t>
            </a:r>
            <a:r>
              <a:rPr lang="en-US" altLang="zh-CN" dirty="0">
                <a:latin typeface="Times New Roman" panose="02020603050405020304" pitchFamily="18" charset="0"/>
                <a:cs typeface="Times New Roman" panose="02020603050405020304" pitchFamily="18" charset="0"/>
                <a:hlinkClick r:id="rId2"/>
              </a:rPr>
              <a:t>://</a:t>
            </a:r>
            <a:r>
              <a:rPr lang="en-US" altLang="zh-CN" dirty="0" err="1" smtClean="0">
                <a:latin typeface="Times New Roman" panose="02020603050405020304" pitchFamily="18" charset="0"/>
                <a:cs typeface="Times New Roman" panose="02020603050405020304" pitchFamily="18" charset="0"/>
                <a:hlinkClick r:id="rId2"/>
              </a:rPr>
              <a:t>zhuanlan.zhihu.com</a:t>
            </a:r>
            <a:r>
              <a:rPr lang="en-US" altLang="zh-CN" dirty="0" smtClean="0">
                <a:latin typeface="Times New Roman" panose="02020603050405020304" pitchFamily="18" charset="0"/>
                <a:cs typeface="Times New Roman" panose="02020603050405020304" pitchFamily="18" charset="0"/>
                <a:hlinkClick r:id="rId2"/>
              </a:rPr>
              <a:t>/p/28054589</a:t>
            </a:r>
            <a:endParaRPr lang="en-US" altLang="zh-CN" dirty="0" smtClean="0">
              <a:latin typeface="Times New Roman" panose="02020603050405020304" pitchFamily="18" charset="0"/>
              <a:cs typeface="Times New Roman" panose="02020603050405020304" pitchFamily="18" charset="0"/>
            </a:endParaRPr>
          </a:p>
          <a:p>
            <a:r>
              <a:rPr lang="en-US" altLang="zh-CN" dirty="0" err="1" smtClean="0">
                <a:latin typeface="Times New Roman" panose="02020603050405020304" pitchFamily="18" charset="0"/>
                <a:cs typeface="Times New Roman" panose="02020603050405020304" pitchFamily="18" charset="0"/>
              </a:rPr>
              <a:t>HMZ’s</a:t>
            </a:r>
            <a:r>
              <a:rPr lang="en-US" altLang="zh-CN" dirty="0" smtClean="0">
                <a:latin typeface="Times New Roman" panose="02020603050405020304" pitchFamily="18" charset="0"/>
                <a:cs typeface="Times New Roman" panose="02020603050405020304" pitchFamily="18" charset="0"/>
              </a:rPr>
              <a:t> Picture</a:t>
            </a:r>
          </a:p>
          <a:p>
            <a:endParaRPr lang="en-US" altLang="zh-CN" dirty="0">
              <a:latin typeface="Times New Roman" panose="02020603050405020304" pitchFamily="18" charset="0"/>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301551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buNone/>
            </a:pPr>
            <a:r>
              <a:rPr lang="en-US" altLang="zh-CN" sz="7200" dirty="0" err="1" smtClean="0"/>
              <a:t>Chpater</a:t>
            </a:r>
            <a:r>
              <a:rPr lang="en-US" altLang="zh-CN" sz="7200" dirty="0" smtClean="0"/>
              <a:t> II. </a:t>
            </a:r>
          </a:p>
          <a:p>
            <a:pPr marL="0" indent="0" algn="ctr">
              <a:buNone/>
            </a:pPr>
            <a:r>
              <a:rPr lang="zh-CN" altLang="en-US" sz="7200" dirty="0" smtClean="0"/>
              <a:t>神经网络简介</a:t>
            </a:r>
            <a:endParaRPr lang="zh-CN" altLang="en-US" sz="7200" dirty="0"/>
          </a:p>
        </p:txBody>
      </p:sp>
    </p:spTree>
    <p:extLst>
      <p:ext uri="{BB962C8B-B14F-4D97-AF65-F5344CB8AC3E}">
        <p14:creationId xmlns:p14="http://schemas.microsoft.com/office/powerpoint/2010/main" val="4383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6584548" y="4926618"/>
            <a:ext cx="363761" cy="324015"/>
            <a:chOff x="4905147" y="3784956"/>
            <a:chExt cx="363761" cy="324015"/>
          </a:xfrm>
        </p:grpSpPr>
        <p:sp>
          <p:nvSpPr>
            <p:cNvPr id="94" name="矩形 93"/>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7547248" y="5474158"/>
            <a:ext cx="363761" cy="324015"/>
            <a:chOff x="4905147" y="3784956"/>
            <a:chExt cx="363761" cy="324015"/>
          </a:xfrm>
        </p:grpSpPr>
        <p:sp>
          <p:nvSpPr>
            <p:cNvPr id="80" name="矩形 79"/>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7459872" y="4651051"/>
            <a:ext cx="363761" cy="324015"/>
            <a:chOff x="4905147" y="3784956"/>
            <a:chExt cx="363761" cy="324015"/>
          </a:xfrm>
        </p:grpSpPr>
        <p:sp>
          <p:nvSpPr>
            <p:cNvPr id="73" name="矩形 72"/>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6749400" y="4406069"/>
            <a:ext cx="363761" cy="324015"/>
            <a:chOff x="4905147" y="3784956"/>
            <a:chExt cx="363761" cy="324015"/>
          </a:xfrm>
        </p:grpSpPr>
        <p:sp>
          <p:nvSpPr>
            <p:cNvPr id="101" name="矩形 100"/>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9" name="平行四边形 128"/>
          <p:cNvSpPr/>
          <p:nvPr/>
        </p:nvSpPr>
        <p:spPr>
          <a:xfrm rot="17028368" flipV="1">
            <a:off x="6201958" y="3675679"/>
            <a:ext cx="2434376" cy="2726394"/>
          </a:xfrm>
          <a:prstGeom prst="parallelogram">
            <a:avLst/>
          </a:prstGeom>
          <a:solidFill>
            <a:schemeClr val="bg1">
              <a:alpha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从分类开始</a:t>
            </a:r>
            <a:endParaRPr lang="zh-CN" altLang="en-US" dirty="0"/>
          </a:p>
        </p:txBody>
      </p:sp>
      <p:cxnSp>
        <p:nvCxnSpPr>
          <p:cNvPr id="7" name="直接连接符 6"/>
          <p:cNvCxnSpPr/>
          <p:nvPr/>
        </p:nvCxnSpPr>
        <p:spPr>
          <a:xfrm flipV="1">
            <a:off x="2479959" y="1960447"/>
            <a:ext cx="4888871" cy="18107"/>
          </a:xfrm>
          <a:prstGeom prst="line">
            <a:avLst/>
          </a:prstGeom>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V="1">
            <a:off x="4847391" y="1622562"/>
            <a:ext cx="154005" cy="3518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296281" y="3730023"/>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220306" y="4018676"/>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03264" y="4755008"/>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09405" y="4252141"/>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228449" y="4232890"/>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761926" y="4851261"/>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97140" y="5498612"/>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999502" y="3595164"/>
            <a:ext cx="2444434" cy="2521819"/>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38" name="直接箭头连接符 37"/>
          <p:cNvCxnSpPr/>
          <p:nvPr/>
        </p:nvCxnSpPr>
        <p:spPr>
          <a:xfrm>
            <a:off x="999502" y="6116983"/>
            <a:ext cx="3588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999502" y="2748141"/>
            <a:ext cx="0" cy="3368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368830" y="5236248"/>
            <a:ext cx="1996551" cy="1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7368830" y="3378467"/>
            <a:ext cx="0" cy="185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6333423" y="5236248"/>
            <a:ext cx="1035407" cy="914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2712570" y="1816530"/>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07971" y="1816530"/>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260633" y="1808367"/>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5564990" y="1798742"/>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6230470" y="1798742"/>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7370074" y="1798742"/>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930801" y="1798742"/>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6162100" y="4760610"/>
            <a:ext cx="363761" cy="324015"/>
            <a:chOff x="4905147" y="3784956"/>
            <a:chExt cx="363761" cy="324015"/>
          </a:xfrm>
        </p:grpSpPr>
        <p:sp>
          <p:nvSpPr>
            <p:cNvPr id="87" name="矩形 86"/>
            <p:cNvSpPr/>
            <p:nvPr/>
          </p:nvSpPr>
          <p:spPr>
            <a:xfrm>
              <a:off x="4914178" y="3897215"/>
              <a:ext cx="215487" cy="2117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p:cNvCxnSpPr/>
            <p:nvPr/>
          </p:nvCxnSpPr>
          <p:spPr>
            <a:xfrm flipV="1">
              <a:off x="5129665" y="3791340"/>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4905147" y="3791340"/>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5129665" y="3999297"/>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044390" y="3791340"/>
              <a:ext cx="2245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6200000">
              <a:off x="5156649" y="3897215"/>
              <a:ext cx="2245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a:off x="7713948" y="5305677"/>
            <a:ext cx="363761" cy="324015"/>
            <a:chOff x="4905147" y="3784956"/>
            <a:chExt cx="363761" cy="324015"/>
          </a:xfrm>
        </p:grpSpPr>
        <p:sp>
          <p:nvSpPr>
            <p:cNvPr id="108" name="矩形 107"/>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6948309" y="4243457"/>
            <a:ext cx="363761" cy="324015"/>
            <a:chOff x="4905147" y="3784956"/>
            <a:chExt cx="363761" cy="324015"/>
          </a:xfrm>
        </p:grpSpPr>
        <p:sp>
          <p:nvSpPr>
            <p:cNvPr id="60" name="矩形 59"/>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7895540" y="4307358"/>
            <a:ext cx="363761" cy="324015"/>
            <a:chOff x="4905147" y="3784956"/>
            <a:chExt cx="363761" cy="324015"/>
          </a:xfrm>
        </p:grpSpPr>
        <p:sp>
          <p:nvSpPr>
            <p:cNvPr id="115" name="矩形 114"/>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3898898" y="2306843"/>
            <a:ext cx="2153540" cy="1692771"/>
          </a:xfrm>
          <a:prstGeom prst="rect">
            <a:avLst/>
          </a:prstGeom>
          <a:noFill/>
        </p:spPr>
        <p:txBody>
          <a:bodyPr wrap="square" rtlCol="0">
            <a:spAutoFit/>
          </a:bodyPr>
          <a:lstStyle/>
          <a:p>
            <a:pPr algn="ctr"/>
            <a:r>
              <a:rPr lang="en-US" altLang="zh-CN" dirty="0" smtClean="0"/>
              <a:t>1</a:t>
            </a:r>
          </a:p>
          <a:p>
            <a:endParaRPr lang="en-US" altLang="zh-CN" dirty="0"/>
          </a:p>
          <a:p>
            <a:pPr algn="ctr"/>
            <a:r>
              <a:rPr lang="zh-CN" altLang="en-US" sz="3200" dirty="0" smtClean="0"/>
              <a:t>维度</a:t>
            </a:r>
            <a:endParaRPr lang="en-US" altLang="zh-CN" sz="3200" dirty="0" smtClean="0"/>
          </a:p>
          <a:p>
            <a:endParaRPr lang="en-US" altLang="zh-CN" dirty="0"/>
          </a:p>
          <a:p>
            <a:r>
              <a:rPr lang="en-US" altLang="zh-CN" dirty="0" smtClean="0"/>
              <a:t>2                         3</a:t>
            </a:r>
            <a:endParaRPr lang="zh-CN" altLang="en-US" dirty="0"/>
          </a:p>
        </p:txBody>
      </p:sp>
    </p:spTree>
    <p:extLst>
      <p:ext uri="{BB962C8B-B14F-4D97-AF65-F5344CB8AC3E}">
        <p14:creationId xmlns:p14="http://schemas.microsoft.com/office/powerpoint/2010/main" val="36196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如何分类？</a:t>
            </a:r>
            <a:endParaRPr lang="zh-CN" altLang="en-US" dirty="0"/>
          </a:p>
        </p:txBody>
      </p:sp>
      <p:grpSp>
        <p:nvGrpSpPr>
          <p:cNvPr id="4" name="组合 3"/>
          <p:cNvGrpSpPr/>
          <p:nvPr/>
        </p:nvGrpSpPr>
        <p:grpSpPr>
          <a:xfrm>
            <a:off x="6303932" y="5180117"/>
            <a:ext cx="363761" cy="324015"/>
            <a:chOff x="4905147" y="3784956"/>
            <a:chExt cx="363761" cy="324015"/>
          </a:xfrm>
        </p:grpSpPr>
        <p:sp>
          <p:nvSpPr>
            <p:cNvPr id="5" name="矩形 4"/>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8857553" y="4628517"/>
            <a:ext cx="363761" cy="324015"/>
            <a:chOff x="4905147" y="3784956"/>
            <a:chExt cx="363761" cy="324015"/>
          </a:xfrm>
        </p:grpSpPr>
        <p:sp>
          <p:nvSpPr>
            <p:cNvPr id="12" name="矩形 11"/>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874480" y="4677452"/>
            <a:ext cx="363761" cy="324015"/>
            <a:chOff x="4905147" y="3784956"/>
            <a:chExt cx="363761" cy="324015"/>
          </a:xfrm>
        </p:grpSpPr>
        <p:sp>
          <p:nvSpPr>
            <p:cNvPr id="19" name="矩形 18"/>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7418945" y="4214347"/>
            <a:ext cx="363761" cy="324015"/>
            <a:chOff x="4905147" y="3784956"/>
            <a:chExt cx="363761" cy="324015"/>
          </a:xfrm>
        </p:grpSpPr>
        <p:sp>
          <p:nvSpPr>
            <p:cNvPr id="26" name="矩形 25"/>
            <p:cNvSpPr/>
            <p:nvPr/>
          </p:nvSpPr>
          <p:spPr>
            <a:xfrm>
              <a:off x="4914178" y="3897215"/>
              <a:ext cx="215487" cy="2117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flipV="1">
            <a:off x="2522101" y="1934216"/>
            <a:ext cx="4888871" cy="18107"/>
          </a:xfrm>
          <a:prstGeom prst="line">
            <a:avLst/>
          </a:prstGeom>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2760169" y="4422617"/>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482827" y="4127482"/>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56827" y="4714861"/>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151977" y="4404671"/>
            <a:ext cx="213280" cy="211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97087" y="3640923"/>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361844" y="3640923"/>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456827" y="5471390"/>
            <a:ext cx="215487" cy="211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a:off x="999502" y="6116983"/>
            <a:ext cx="3588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999502" y="2748141"/>
            <a:ext cx="0" cy="3368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368830" y="5236248"/>
            <a:ext cx="1996551" cy="1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368830" y="3378467"/>
            <a:ext cx="0" cy="1857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6333423" y="5236248"/>
            <a:ext cx="1035407" cy="914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754712" y="1790299"/>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450113" y="1790299"/>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192218" y="1790299"/>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272612" y="1772511"/>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412216" y="1772511"/>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972943" y="1772511"/>
            <a:ext cx="0" cy="157889"/>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6307484" y="4634373"/>
            <a:ext cx="363761" cy="324015"/>
            <a:chOff x="4905147" y="3784956"/>
            <a:chExt cx="363761" cy="324015"/>
          </a:xfrm>
        </p:grpSpPr>
        <p:sp>
          <p:nvSpPr>
            <p:cNvPr id="56" name="矩形 55"/>
            <p:cNvSpPr/>
            <p:nvPr/>
          </p:nvSpPr>
          <p:spPr>
            <a:xfrm>
              <a:off x="4914178" y="3897215"/>
              <a:ext cx="215487" cy="2117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V="1">
              <a:off x="5129665" y="3791340"/>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905147" y="3791340"/>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5129665" y="3999297"/>
              <a:ext cx="139243" cy="1058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044390" y="3791340"/>
              <a:ext cx="2245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a:off x="5156649" y="3897215"/>
              <a:ext cx="22451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8341849" y="4621992"/>
            <a:ext cx="363761" cy="324015"/>
            <a:chOff x="4905147" y="3784956"/>
            <a:chExt cx="363761" cy="324015"/>
          </a:xfrm>
        </p:grpSpPr>
        <p:sp>
          <p:nvSpPr>
            <p:cNvPr id="63" name="矩形 62"/>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7402437" y="4658731"/>
            <a:ext cx="363761" cy="324015"/>
            <a:chOff x="4905147" y="3784956"/>
            <a:chExt cx="363761" cy="324015"/>
          </a:xfrm>
        </p:grpSpPr>
        <p:sp>
          <p:nvSpPr>
            <p:cNvPr id="70" name="矩形 69"/>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7857239" y="4636029"/>
            <a:ext cx="363761" cy="324015"/>
            <a:chOff x="4905147" y="3784956"/>
            <a:chExt cx="363761" cy="324015"/>
          </a:xfrm>
        </p:grpSpPr>
        <p:sp>
          <p:nvSpPr>
            <p:cNvPr id="77" name="矩形 76"/>
            <p:cNvSpPr/>
            <p:nvPr/>
          </p:nvSpPr>
          <p:spPr>
            <a:xfrm>
              <a:off x="4914178" y="3897215"/>
              <a:ext cx="215487" cy="2117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flipV="1">
              <a:off x="5129665"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4905147" y="3791340"/>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5129665" y="3999297"/>
              <a:ext cx="139243" cy="10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044390" y="3791340"/>
              <a:ext cx="224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16200000">
              <a:off x="5156649" y="3897215"/>
              <a:ext cx="22451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3" name="直接连接符 82"/>
          <p:cNvCxnSpPr/>
          <p:nvPr/>
        </p:nvCxnSpPr>
        <p:spPr>
          <a:xfrm>
            <a:off x="6579406" y="1772511"/>
            <a:ext cx="0" cy="1578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4235605" y="1836742"/>
            <a:ext cx="1231107" cy="4031873"/>
          </a:xfrm>
          <a:prstGeom prst="rect">
            <a:avLst/>
          </a:prstGeom>
          <a:noFill/>
        </p:spPr>
        <p:txBody>
          <a:bodyPr wrap="square" rtlCol="0">
            <a:spAutoFit/>
          </a:bodyPr>
          <a:lstStyle/>
          <a:p>
            <a:r>
              <a:rPr lang="zh-CN" altLang="en-US" sz="25600" b="1" dirty="0" smtClean="0"/>
              <a:t>？</a:t>
            </a:r>
            <a:endParaRPr lang="zh-CN" altLang="en-US" sz="25600" b="1" dirty="0"/>
          </a:p>
        </p:txBody>
      </p:sp>
    </p:spTree>
    <p:extLst>
      <p:ext uri="{BB962C8B-B14F-4D97-AF65-F5344CB8AC3E}">
        <p14:creationId xmlns:p14="http://schemas.microsoft.com/office/powerpoint/2010/main" val="40442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何为</a:t>
            </a:r>
            <a:r>
              <a:rPr lang="en-US" altLang="zh-CN" dirty="0" smtClean="0"/>
              <a:t>DL</a:t>
            </a:r>
            <a:r>
              <a:rPr lang="en-US" altLang="zh-CN" dirty="0"/>
              <a:t>(</a:t>
            </a:r>
            <a:r>
              <a:rPr lang="en-US" altLang="zh-CN" dirty="0" smtClean="0"/>
              <a:t>Deep Learning</a:t>
            </a:r>
            <a:r>
              <a:rPr lang="en-US" altLang="zh-CN" dirty="0"/>
              <a:t>)</a:t>
            </a:r>
            <a:endParaRPr lang="zh-CN" altLang="en-US" dirty="0"/>
          </a:p>
        </p:txBody>
      </p:sp>
      <p:sp>
        <p:nvSpPr>
          <p:cNvPr id="4" name="椭圆 3"/>
          <p:cNvSpPr/>
          <p:nvPr/>
        </p:nvSpPr>
        <p:spPr>
          <a:xfrm>
            <a:off x="1392964" y="1991170"/>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cxnSp>
        <p:nvCxnSpPr>
          <p:cNvPr id="6" name="直接箭头连接符 5"/>
          <p:cNvCxnSpPr>
            <a:stCxn id="4" idx="4"/>
          </p:cNvCxnSpPr>
          <p:nvPr/>
        </p:nvCxnSpPr>
        <p:spPr>
          <a:xfrm>
            <a:off x="1786071" y="2717563"/>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92964" y="328158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F(x)</a:t>
            </a:r>
            <a:endParaRPr lang="zh-CN" altLang="en-US" dirty="0"/>
          </a:p>
        </p:txBody>
      </p:sp>
      <p:cxnSp>
        <p:nvCxnSpPr>
          <p:cNvPr id="9" name="直接箭头连接符 8"/>
          <p:cNvCxnSpPr>
            <a:stCxn id="7" idx="2"/>
          </p:cNvCxnSpPr>
          <p:nvPr/>
        </p:nvCxnSpPr>
        <p:spPr>
          <a:xfrm>
            <a:off x="1786071" y="4016523"/>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392964" y="4751461"/>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11" name="椭圆 10"/>
          <p:cNvSpPr/>
          <p:nvPr/>
        </p:nvSpPr>
        <p:spPr>
          <a:xfrm>
            <a:off x="3422292" y="1991170"/>
            <a:ext cx="786214" cy="726393"/>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cxnSp>
        <p:nvCxnSpPr>
          <p:cNvPr id="12" name="直接箭头连接符 11"/>
          <p:cNvCxnSpPr>
            <a:stCxn id="11" idx="4"/>
          </p:cNvCxnSpPr>
          <p:nvPr/>
        </p:nvCxnSpPr>
        <p:spPr>
          <a:xfrm>
            <a:off x="3815399" y="2717563"/>
            <a:ext cx="8546" cy="56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22292" y="328158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F(x)</a:t>
            </a:r>
            <a:endParaRPr lang="zh-CN" altLang="en-US" dirty="0"/>
          </a:p>
        </p:txBody>
      </p:sp>
      <p:cxnSp>
        <p:nvCxnSpPr>
          <p:cNvPr id="14" name="直接箭头连接符 13"/>
          <p:cNvCxnSpPr/>
          <p:nvPr/>
        </p:nvCxnSpPr>
        <p:spPr>
          <a:xfrm>
            <a:off x="9129627" y="4025068"/>
            <a:ext cx="8546" cy="72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8765395" y="4760006"/>
            <a:ext cx="786214" cy="726393"/>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sp>
        <p:nvSpPr>
          <p:cNvPr id="16" name="矩形 15"/>
          <p:cNvSpPr/>
          <p:nvPr/>
        </p:nvSpPr>
        <p:spPr>
          <a:xfrm>
            <a:off x="4989605" y="328158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(x)</a:t>
            </a:r>
            <a:endParaRPr lang="zh-CN" altLang="en-US" dirty="0"/>
          </a:p>
        </p:txBody>
      </p:sp>
      <p:sp>
        <p:nvSpPr>
          <p:cNvPr id="17" name="矩形 16"/>
          <p:cNvSpPr/>
          <p:nvPr/>
        </p:nvSpPr>
        <p:spPr>
          <a:xfrm>
            <a:off x="6556918" y="3281585"/>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r>
              <a:rPr lang="en-US" altLang="zh-CN" dirty="0" smtClean="0"/>
              <a:t>(x)</a:t>
            </a:r>
            <a:endParaRPr lang="zh-CN" altLang="en-US" dirty="0"/>
          </a:p>
        </p:txBody>
      </p:sp>
      <p:sp>
        <p:nvSpPr>
          <p:cNvPr id="18" name="矩形 17"/>
          <p:cNvSpPr/>
          <p:nvPr/>
        </p:nvSpPr>
        <p:spPr>
          <a:xfrm>
            <a:off x="8730113" y="3290580"/>
            <a:ext cx="786214" cy="73493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W(x)</a:t>
            </a:r>
            <a:endParaRPr lang="zh-CN" altLang="en-US" dirty="0"/>
          </a:p>
        </p:txBody>
      </p:sp>
      <p:cxnSp>
        <p:nvCxnSpPr>
          <p:cNvPr id="20" name="直接箭头连接符 19"/>
          <p:cNvCxnSpPr>
            <a:stCxn id="13" idx="3"/>
            <a:endCxn id="16" idx="1"/>
          </p:cNvCxnSpPr>
          <p:nvPr/>
        </p:nvCxnSpPr>
        <p:spPr>
          <a:xfrm>
            <a:off x="4208506" y="3649054"/>
            <a:ext cx="7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775819" y="3667780"/>
            <a:ext cx="7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343132" y="3667780"/>
            <a:ext cx="1377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442281" y="3298448"/>
            <a:ext cx="1179060" cy="369332"/>
          </a:xfrm>
          <a:prstGeom prst="rect">
            <a:avLst/>
          </a:prstGeom>
          <a:noFill/>
        </p:spPr>
        <p:txBody>
          <a:bodyPr wrap="square" rtlCol="0">
            <a:spAutoFit/>
          </a:bodyPr>
          <a:lstStyle/>
          <a:p>
            <a:r>
              <a:rPr lang="en-US" altLang="zh-CN" dirty="0" smtClean="0"/>
              <a:t>… … … …</a:t>
            </a:r>
            <a:endParaRPr lang="zh-CN" altLang="en-US" dirty="0"/>
          </a:p>
        </p:txBody>
      </p:sp>
      <p:sp>
        <p:nvSpPr>
          <p:cNvPr id="32" name="文本框 31"/>
          <p:cNvSpPr txBox="1"/>
          <p:nvPr/>
        </p:nvSpPr>
        <p:spPr>
          <a:xfrm>
            <a:off x="332558" y="3464388"/>
            <a:ext cx="1179060" cy="369332"/>
          </a:xfrm>
          <a:prstGeom prst="rect">
            <a:avLst/>
          </a:prstGeom>
          <a:noFill/>
        </p:spPr>
        <p:txBody>
          <a:bodyPr wrap="square" rtlCol="0">
            <a:spAutoFit/>
          </a:bodyPr>
          <a:lstStyle/>
          <a:p>
            <a:r>
              <a:rPr lang="en-US" altLang="zh-CN" dirty="0" smtClean="0"/>
              <a:t>Layer 1</a:t>
            </a:r>
            <a:endParaRPr lang="zh-CN" altLang="en-US" dirty="0"/>
          </a:p>
        </p:txBody>
      </p:sp>
      <p:sp>
        <p:nvSpPr>
          <p:cNvPr id="33" name="文本框 32"/>
          <p:cNvSpPr txBox="1"/>
          <p:nvPr/>
        </p:nvSpPr>
        <p:spPr>
          <a:xfrm>
            <a:off x="3234415" y="4337348"/>
            <a:ext cx="1179060" cy="369332"/>
          </a:xfrm>
          <a:prstGeom prst="rect">
            <a:avLst/>
          </a:prstGeom>
          <a:noFill/>
        </p:spPr>
        <p:txBody>
          <a:bodyPr wrap="square" rtlCol="0">
            <a:spAutoFit/>
          </a:bodyPr>
          <a:lstStyle/>
          <a:p>
            <a:pPr algn="ctr"/>
            <a:r>
              <a:rPr lang="en-US" altLang="zh-CN" dirty="0" smtClean="0"/>
              <a:t>Layer 1</a:t>
            </a:r>
            <a:endParaRPr lang="zh-CN" altLang="en-US" dirty="0"/>
          </a:p>
        </p:txBody>
      </p:sp>
      <p:sp>
        <p:nvSpPr>
          <p:cNvPr id="34" name="文本框 33"/>
          <p:cNvSpPr txBox="1"/>
          <p:nvPr/>
        </p:nvSpPr>
        <p:spPr>
          <a:xfrm>
            <a:off x="4794816" y="4307443"/>
            <a:ext cx="1179060" cy="369332"/>
          </a:xfrm>
          <a:prstGeom prst="rect">
            <a:avLst/>
          </a:prstGeom>
          <a:noFill/>
        </p:spPr>
        <p:txBody>
          <a:bodyPr wrap="square" rtlCol="0">
            <a:spAutoFit/>
          </a:bodyPr>
          <a:lstStyle/>
          <a:p>
            <a:pPr algn="ctr"/>
            <a:r>
              <a:rPr lang="en-US" altLang="zh-CN" dirty="0" smtClean="0"/>
              <a:t>Layer 2</a:t>
            </a:r>
            <a:endParaRPr lang="zh-CN" altLang="en-US" dirty="0"/>
          </a:p>
        </p:txBody>
      </p:sp>
      <p:sp>
        <p:nvSpPr>
          <p:cNvPr id="35" name="文本框 34"/>
          <p:cNvSpPr txBox="1"/>
          <p:nvPr/>
        </p:nvSpPr>
        <p:spPr>
          <a:xfrm>
            <a:off x="6360495" y="4314179"/>
            <a:ext cx="1179060" cy="369332"/>
          </a:xfrm>
          <a:prstGeom prst="rect">
            <a:avLst/>
          </a:prstGeom>
          <a:noFill/>
        </p:spPr>
        <p:txBody>
          <a:bodyPr wrap="square" rtlCol="0">
            <a:spAutoFit/>
          </a:bodyPr>
          <a:lstStyle/>
          <a:p>
            <a:pPr algn="ctr"/>
            <a:r>
              <a:rPr lang="en-US" altLang="zh-CN" dirty="0" smtClean="0"/>
              <a:t>Layer 3</a:t>
            </a:r>
            <a:endParaRPr lang="zh-CN" altLang="en-US" dirty="0"/>
          </a:p>
        </p:txBody>
      </p:sp>
      <p:sp>
        <p:nvSpPr>
          <p:cNvPr id="36" name="文本框 35"/>
          <p:cNvSpPr txBox="1"/>
          <p:nvPr/>
        </p:nvSpPr>
        <p:spPr>
          <a:xfrm>
            <a:off x="8533690" y="2717563"/>
            <a:ext cx="1179060" cy="369332"/>
          </a:xfrm>
          <a:prstGeom prst="rect">
            <a:avLst/>
          </a:prstGeom>
          <a:noFill/>
        </p:spPr>
        <p:txBody>
          <a:bodyPr wrap="square" rtlCol="0">
            <a:spAutoFit/>
          </a:bodyPr>
          <a:lstStyle/>
          <a:p>
            <a:pPr algn="ctr"/>
            <a:r>
              <a:rPr lang="en-US" altLang="zh-CN" dirty="0" smtClean="0"/>
              <a:t>Layer N</a:t>
            </a:r>
            <a:endParaRPr lang="zh-CN" altLang="en-US" dirty="0"/>
          </a:p>
        </p:txBody>
      </p:sp>
      <p:cxnSp>
        <p:nvCxnSpPr>
          <p:cNvPr id="38" name="直接箭头连接符 37"/>
          <p:cNvCxnSpPr>
            <a:stCxn id="11" idx="5"/>
            <a:endCxn id="16" idx="0"/>
          </p:cNvCxnSpPr>
          <p:nvPr/>
        </p:nvCxnSpPr>
        <p:spPr>
          <a:xfrm>
            <a:off x="4093368" y="2611185"/>
            <a:ext cx="1289344" cy="67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6"/>
            <a:endCxn id="17" idx="0"/>
          </p:cNvCxnSpPr>
          <p:nvPr/>
        </p:nvCxnSpPr>
        <p:spPr>
          <a:xfrm>
            <a:off x="4208506" y="2354367"/>
            <a:ext cx="2741519" cy="92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1" idx="7"/>
            <a:endCxn id="18" idx="0"/>
          </p:cNvCxnSpPr>
          <p:nvPr/>
        </p:nvCxnSpPr>
        <p:spPr>
          <a:xfrm>
            <a:off x="4093368" y="2097548"/>
            <a:ext cx="5029852" cy="119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131820" y="4991100"/>
            <a:ext cx="4488180" cy="646331"/>
          </a:xfrm>
          <a:prstGeom prst="rect">
            <a:avLst/>
          </a:prstGeom>
          <a:noFill/>
        </p:spPr>
        <p:txBody>
          <a:bodyPr wrap="square" rtlCol="0">
            <a:spAutoFit/>
          </a:bodyPr>
          <a:lstStyle/>
          <a:p>
            <a:r>
              <a:rPr lang="zh-CN" altLang="en-US" dirty="0" smtClean="0"/>
              <a:t>在</a:t>
            </a:r>
            <a:r>
              <a:rPr lang="en-US" altLang="zh-CN" dirty="0" smtClean="0"/>
              <a:t>BP</a:t>
            </a:r>
            <a:r>
              <a:rPr lang="zh-CN" altLang="en-US" dirty="0" smtClean="0"/>
              <a:t>算法提出之前，早期的模型计算表达能力有限，难以支持起多层架构。</a:t>
            </a:r>
            <a:endParaRPr lang="zh-CN" altLang="en-US" dirty="0"/>
          </a:p>
        </p:txBody>
      </p:sp>
    </p:spTree>
    <p:extLst>
      <p:ext uri="{BB962C8B-B14F-4D97-AF65-F5344CB8AC3E}">
        <p14:creationId xmlns:p14="http://schemas.microsoft.com/office/powerpoint/2010/main" val="251162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多分类</a:t>
            </a:r>
          </a:p>
        </p:txBody>
      </p:sp>
      <p:grpSp>
        <p:nvGrpSpPr>
          <p:cNvPr id="9" name="组合 8"/>
          <p:cNvGrpSpPr/>
          <p:nvPr/>
        </p:nvGrpSpPr>
        <p:grpSpPr>
          <a:xfrm>
            <a:off x="1406089" y="1728269"/>
            <a:ext cx="2440800" cy="2810132"/>
            <a:chOff x="1521592" y="2479745"/>
            <a:chExt cx="2440800" cy="2810132"/>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592" y="2849077"/>
              <a:ext cx="2440800" cy="2440800"/>
            </a:xfrm>
            <a:prstGeom prst="rect">
              <a:avLst/>
            </a:prstGeom>
          </p:spPr>
        </p:pic>
        <p:sp>
          <p:nvSpPr>
            <p:cNvPr id="8" name="文本框 7"/>
            <p:cNvSpPr txBox="1"/>
            <p:nvPr/>
          </p:nvSpPr>
          <p:spPr>
            <a:xfrm>
              <a:off x="2082661" y="2479745"/>
              <a:ext cx="1318661" cy="369332"/>
            </a:xfrm>
            <a:prstGeom prst="rect">
              <a:avLst/>
            </a:prstGeom>
            <a:noFill/>
          </p:spPr>
          <p:txBody>
            <a:bodyPr wrap="square" rtlCol="0">
              <a:spAutoFit/>
            </a:bodyPr>
            <a:lstStyle/>
            <a:p>
              <a:pPr algn="ctr"/>
              <a:r>
                <a:rPr lang="en-US" altLang="zh-CN" dirty="0" smtClean="0"/>
                <a:t>Lena</a:t>
              </a:r>
              <a:endParaRPr lang="zh-CN" altLang="en-US" dirty="0"/>
            </a:p>
          </p:txBody>
        </p:sp>
      </p:grpSp>
      <p:grpSp>
        <p:nvGrpSpPr>
          <p:cNvPr id="11" name="组合 10"/>
          <p:cNvGrpSpPr/>
          <p:nvPr/>
        </p:nvGrpSpPr>
        <p:grpSpPr>
          <a:xfrm>
            <a:off x="3846888" y="1728269"/>
            <a:ext cx="2435957" cy="2810132"/>
            <a:chOff x="5796448" y="2479745"/>
            <a:chExt cx="2435957" cy="2810132"/>
          </a:xfrm>
        </p:grpSpPr>
        <p:pic>
          <p:nvPicPr>
            <p:cNvPr id="5" name="图片 4"/>
            <p:cNvPicPr>
              <a:picLocks noChangeAspect="1"/>
            </p:cNvPicPr>
            <p:nvPr/>
          </p:nvPicPr>
          <p:blipFill>
            <a:blip r:embed="rId3"/>
            <a:stretch>
              <a:fillRect/>
            </a:stretch>
          </p:blipFill>
          <p:spPr>
            <a:xfrm>
              <a:off x="5796448" y="2849077"/>
              <a:ext cx="2435957" cy="2440800"/>
            </a:xfrm>
            <a:prstGeom prst="rect">
              <a:avLst/>
            </a:prstGeom>
          </p:spPr>
        </p:pic>
        <p:sp>
          <p:nvSpPr>
            <p:cNvPr id="10" name="文本框 9"/>
            <p:cNvSpPr txBox="1"/>
            <p:nvPr/>
          </p:nvSpPr>
          <p:spPr>
            <a:xfrm>
              <a:off x="6432097" y="2479745"/>
              <a:ext cx="1164657" cy="369332"/>
            </a:xfrm>
            <a:prstGeom prst="rect">
              <a:avLst/>
            </a:prstGeom>
            <a:noFill/>
          </p:spPr>
          <p:txBody>
            <a:bodyPr wrap="square" rtlCol="0">
              <a:spAutoFit/>
            </a:bodyPr>
            <a:lstStyle/>
            <a:p>
              <a:pPr algn="ctr"/>
              <a:r>
                <a:rPr lang="en-US" altLang="zh-CN" dirty="0" smtClean="0"/>
                <a:t>Rose</a:t>
              </a:r>
              <a:endParaRPr lang="zh-CN" altLang="en-US" dirty="0"/>
            </a:p>
          </p:txBody>
        </p:sp>
      </p:grpSp>
      <p:grpSp>
        <p:nvGrpSpPr>
          <p:cNvPr id="14" name="组合 13"/>
          <p:cNvGrpSpPr/>
          <p:nvPr/>
        </p:nvGrpSpPr>
        <p:grpSpPr>
          <a:xfrm>
            <a:off x="6282842" y="1755358"/>
            <a:ext cx="2476816" cy="2783043"/>
            <a:chOff x="6446471" y="2506834"/>
            <a:chExt cx="2476816" cy="2783043"/>
          </a:xfrm>
        </p:grpSpPr>
        <p:pic>
          <p:nvPicPr>
            <p:cNvPr id="12" name="图片 11"/>
            <p:cNvPicPr>
              <a:picLocks noChangeAspect="1"/>
            </p:cNvPicPr>
            <p:nvPr/>
          </p:nvPicPr>
          <p:blipFill>
            <a:blip r:embed="rId4"/>
            <a:stretch>
              <a:fillRect/>
            </a:stretch>
          </p:blipFill>
          <p:spPr>
            <a:xfrm>
              <a:off x="6446471" y="2849077"/>
              <a:ext cx="2476816" cy="2440800"/>
            </a:xfrm>
            <a:prstGeom prst="rect">
              <a:avLst/>
            </a:prstGeom>
          </p:spPr>
        </p:pic>
        <p:sp>
          <p:nvSpPr>
            <p:cNvPr id="13" name="文本框 12"/>
            <p:cNvSpPr txBox="1"/>
            <p:nvPr/>
          </p:nvSpPr>
          <p:spPr>
            <a:xfrm>
              <a:off x="7049611" y="2506834"/>
              <a:ext cx="1270535" cy="369332"/>
            </a:xfrm>
            <a:prstGeom prst="rect">
              <a:avLst/>
            </a:prstGeom>
            <a:noFill/>
          </p:spPr>
          <p:txBody>
            <a:bodyPr wrap="square" rtlCol="0">
              <a:spAutoFit/>
            </a:bodyPr>
            <a:lstStyle/>
            <a:p>
              <a:pPr algn="ctr"/>
              <a:r>
                <a:rPr lang="en-US" altLang="zh-CN" dirty="0" smtClean="0"/>
                <a:t>Rice</a:t>
              </a:r>
              <a:endParaRPr lang="zh-CN" altLang="en-US" dirty="0"/>
            </a:p>
          </p:txBody>
        </p:sp>
      </p:grpSp>
      <p:sp>
        <p:nvSpPr>
          <p:cNvPr id="15" name="文本框 14"/>
          <p:cNvSpPr txBox="1"/>
          <p:nvPr/>
        </p:nvSpPr>
        <p:spPr>
          <a:xfrm>
            <a:off x="1216562" y="4695978"/>
            <a:ext cx="7696606" cy="369332"/>
          </a:xfrm>
          <a:prstGeom prst="rect">
            <a:avLst/>
          </a:prstGeom>
          <a:noFill/>
        </p:spPr>
        <p:txBody>
          <a:bodyPr wrap="square" rtlCol="0">
            <a:spAutoFit/>
          </a:bodyPr>
          <a:lstStyle/>
          <a:p>
            <a:pPr algn="ctr"/>
            <a:r>
              <a:rPr lang="en-US" altLang="zh-CN" dirty="0" smtClean="0"/>
              <a:t>Do you like </a:t>
            </a:r>
            <a:r>
              <a:rPr lang="en-US" altLang="zh-CN" i="1" u="sng" dirty="0" err="1" smtClean="0"/>
              <a:t>lena</a:t>
            </a:r>
            <a:r>
              <a:rPr lang="en-US" altLang="zh-CN" dirty="0" smtClean="0"/>
              <a:t>?	          Do you like </a:t>
            </a:r>
            <a:r>
              <a:rPr lang="en-US" altLang="zh-CN" i="1" u="sng" dirty="0" smtClean="0"/>
              <a:t>rose</a:t>
            </a:r>
            <a:r>
              <a:rPr lang="en-US" altLang="zh-CN" dirty="0" smtClean="0"/>
              <a:t>?</a:t>
            </a:r>
            <a:r>
              <a:rPr lang="en-US" altLang="zh-CN" dirty="0"/>
              <a:t> </a:t>
            </a:r>
            <a:r>
              <a:rPr lang="en-US" altLang="zh-CN" dirty="0" smtClean="0"/>
              <a:t>           Do you like </a:t>
            </a:r>
            <a:r>
              <a:rPr lang="en-US" altLang="zh-CN" i="1" u="sng" dirty="0" smtClean="0"/>
              <a:t>rice</a:t>
            </a:r>
            <a:r>
              <a:rPr lang="en-US" altLang="zh-CN" dirty="0" smtClean="0"/>
              <a:t>?</a:t>
            </a:r>
            <a:endParaRPr lang="zh-CN" altLang="en-US" dirty="0"/>
          </a:p>
        </p:txBody>
      </p:sp>
      <p:sp>
        <p:nvSpPr>
          <p:cNvPr id="16" name="文本框 15"/>
          <p:cNvSpPr txBox="1"/>
          <p:nvPr/>
        </p:nvSpPr>
        <p:spPr>
          <a:xfrm>
            <a:off x="3030924" y="5527765"/>
            <a:ext cx="4067882" cy="461665"/>
          </a:xfrm>
          <a:prstGeom prst="rect">
            <a:avLst/>
          </a:prstGeom>
          <a:noFill/>
        </p:spPr>
        <p:txBody>
          <a:bodyPr wrap="square" rtlCol="0">
            <a:spAutoFit/>
          </a:bodyPr>
          <a:lstStyle/>
          <a:p>
            <a:pPr algn="ctr"/>
            <a:r>
              <a:rPr lang="en-US" altLang="zh-CN" sz="2400" dirty="0" err="1"/>
              <a:t>I</a:t>
            </a:r>
            <a:r>
              <a:rPr lang="en-US" altLang="zh-CN" sz="2400" dirty="0" err="1" smtClean="0"/>
              <a:t>solation,is</a:t>
            </a:r>
            <a:r>
              <a:rPr lang="en-US" altLang="zh-CN" sz="2400" dirty="0" smtClean="0"/>
              <a:t> not good for me.</a:t>
            </a:r>
            <a:endParaRPr lang="zh-CN" altLang="en-US" sz="2400" dirty="0"/>
          </a:p>
        </p:txBody>
      </p:sp>
    </p:spTree>
    <p:extLst>
      <p:ext uri="{BB962C8B-B14F-4D97-AF65-F5344CB8AC3E}">
        <p14:creationId xmlns:p14="http://schemas.microsoft.com/office/powerpoint/2010/main" val="394406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704877" y="172643"/>
            <a:ext cx="2440800" cy="2810132"/>
            <a:chOff x="1521592" y="2479745"/>
            <a:chExt cx="2440800" cy="2810132"/>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592" y="2849077"/>
              <a:ext cx="2440800" cy="2440800"/>
            </a:xfrm>
            <a:prstGeom prst="rect">
              <a:avLst/>
            </a:prstGeom>
          </p:spPr>
        </p:pic>
        <p:sp>
          <p:nvSpPr>
            <p:cNvPr id="8" name="文本框 7"/>
            <p:cNvSpPr txBox="1"/>
            <p:nvPr/>
          </p:nvSpPr>
          <p:spPr>
            <a:xfrm>
              <a:off x="2082661" y="2479745"/>
              <a:ext cx="1318661" cy="369332"/>
            </a:xfrm>
            <a:prstGeom prst="rect">
              <a:avLst/>
            </a:prstGeom>
            <a:noFill/>
          </p:spPr>
          <p:txBody>
            <a:bodyPr wrap="square" rtlCol="0">
              <a:spAutoFit/>
            </a:bodyPr>
            <a:lstStyle/>
            <a:p>
              <a:pPr algn="ctr"/>
              <a:r>
                <a:rPr lang="en-US" altLang="zh-CN" dirty="0" smtClean="0"/>
                <a:t>Lena</a:t>
              </a:r>
              <a:endParaRPr lang="zh-CN" altLang="en-US" dirty="0"/>
            </a:p>
          </p:txBody>
        </p:sp>
      </p:grpSp>
      <p:grpSp>
        <p:nvGrpSpPr>
          <p:cNvPr id="11" name="组合 10"/>
          <p:cNvGrpSpPr/>
          <p:nvPr/>
        </p:nvGrpSpPr>
        <p:grpSpPr>
          <a:xfrm>
            <a:off x="4145676" y="172643"/>
            <a:ext cx="2435957" cy="2810132"/>
            <a:chOff x="5796448" y="2479745"/>
            <a:chExt cx="2435957" cy="2810132"/>
          </a:xfrm>
        </p:grpSpPr>
        <p:pic>
          <p:nvPicPr>
            <p:cNvPr id="5" name="图片 4"/>
            <p:cNvPicPr>
              <a:picLocks noChangeAspect="1"/>
            </p:cNvPicPr>
            <p:nvPr/>
          </p:nvPicPr>
          <p:blipFill>
            <a:blip r:embed="rId3"/>
            <a:stretch>
              <a:fillRect/>
            </a:stretch>
          </p:blipFill>
          <p:spPr>
            <a:xfrm>
              <a:off x="5796448" y="2849077"/>
              <a:ext cx="2435957" cy="2440800"/>
            </a:xfrm>
            <a:prstGeom prst="rect">
              <a:avLst/>
            </a:prstGeom>
          </p:spPr>
        </p:pic>
        <p:sp>
          <p:nvSpPr>
            <p:cNvPr id="10" name="文本框 9"/>
            <p:cNvSpPr txBox="1"/>
            <p:nvPr/>
          </p:nvSpPr>
          <p:spPr>
            <a:xfrm>
              <a:off x="6432097" y="2479745"/>
              <a:ext cx="1164657" cy="369332"/>
            </a:xfrm>
            <a:prstGeom prst="rect">
              <a:avLst/>
            </a:prstGeom>
            <a:noFill/>
          </p:spPr>
          <p:txBody>
            <a:bodyPr wrap="square" rtlCol="0">
              <a:spAutoFit/>
            </a:bodyPr>
            <a:lstStyle/>
            <a:p>
              <a:pPr algn="ctr"/>
              <a:r>
                <a:rPr lang="en-US" altLang="zh-CN" dirty="0" smtClean="0"/>
                <a:t>Rose</a:t>
              </a:r>
              <a:endParaRPr lang="zh-CN" altLang="en-US" dirty="0"/>
            </a:p>
          </p:txBody>
        </p:sp>
      </p:grpSp>
      <p:grpSp>
        <p:nvGrpSpPr>
          <p:cNvPr id="14" name="组合 13"/>
          <p:cNvGrpSpPr/>
          <p:nvPr/>
        </p:nvGrpSpPr>
        <p:grpSpPr>
          <a:xfrm>
            <a:off x="6581630" y="199732"/>
            <a:ext cx="2476816" cy="2783043"/>
            <a:chOff x="6446471" y="2506834"/>
            <a:chExt cx="2476816" cy="2783043"/>
          </a:xfrm>
        </p:grpSpPr>
        <p:pic>
          <p:nvPicPr>
            <p:cNvPr id="12" name="图片 11"/>
            <p:cNvPicPr>
              <a:picLocks noChangeAspect="1"/>
            </p:cNvPicPr>
            <p:nvPr/>
          </p:nvPicPr>
          <p:blipFill>
            <a:blip r:embed="rId4"/>
            <a:stretch>
              <a:fillRect/>
            </a:stretch>
          </p:blipFill>
          <p:spPr>
            <a:xfrm>
              <a:off x="6446471" y="2849077"/>
              <a:ext cx="2476816" cy="2440800"/>
            </a:xfrm>
            <a:prstGeom prst="rect">
              <a:avLst/>
            </a:prstGeom>
          </p:spPr>
        </p:pic>
        <p:sp>
          <p:nvSpPr>
            <p:cNvPr id="13" name="文本框 12"/>
            <p:cNvSpPr txBox="1"/>
            <p:nvPr/>
          </p:nvSpPr>
          <p:spPr>
            <a:xfrm>
              <a:off x="7049611" y="2506834"/>
              <a:ext cx="1270535" cy="369332"/>
            </a:xfrm>
            <a:prstGeom prst="rect">
              <a:avLst/>
            </a:prstGeom>
            <a:noFill/>
          </p:spPr>
          <p:txBody>
            <a:bodyPr wrap="square" rtlCol="0">
              <a:spAutoFit/>
            </a:bodyPr>
            <a:lstStyle/>
            <a:p>
              <a:pPr algn="ctr"/>
              <a:r>
                <a:rPr lang="en-US" altLang="zh-CN" dirty="0" smtClean="0"/>
                <a:t>Rice</a:t>
              </a:r>
              <a:endParaRPr lang="zh-CN" altLang="en-US" dirty="0"/>
            </a:p>
          </p:txBody>
        </p:sp>
      </p:grpSp>
      <p:sp>
        <p:nvSpPr>
          <p:cNvPr id="6" name="文本框 5"/>
          <p:cNvSpPr txBox="1"/>
          <p:nvPr/>
        </p:nvSpPr>
        <p:spPr>
          <a:xfrm>
            <a:off x="2141200" y="3352107"/>
            <a:ext cx="1568151" cy="1938992"/>
          </a:xfrm>
          <a:prstGeom prst="rect">
            <a:avLst/>
          </a:prstGeom>
          <a:noFill/>
        </p:spPr>
        <p:txBody>
          <a:bodyPr wrap="square" rtlCol="0">
            <a:spAutoFit/>
          </a:bodyPr>
          <a:lstStyle/>
          <a:p>
            <a:pPr algn="ctr"/>
            <a:r>
              <a:rPr lang="zh-CN" altLang="en-US" sz="2000" dirty="0" smtClean="0"/>
              <a:t>窈窕孤芳人，</a:t>
            </a:r>
            <a:endParaRPr lang="en-US" altLang="zh-CN" sz="2000" dirty="0" smtClean="0"/>
          </a:p>
          <a:p>
            <a:pPr algn="ctr"/>
            <a:r>
              <a:rPr lang="zh-CN" altLang="en-US" sz="2000" dirty="0" smtClean="0"/>
              <a:t>回眸净无尘。</a:t>
            </a:r>
            <a:endParaRPr lang="en-US" altLang="zh-CN" sz="2000" dirty="0" smtClean="0"/>
          </a:p>
          <a:p>
            <a:pPr algn="ctr"/>
            <a:r>
              <a:rPr lang="zh-CN" altLang="en-US" sz="2000" dirty="0" smtClean="0"/>
              <a:t>玉臂红唇下，</a:t>
            </a:r>
            <a:endParaRPr lang="en-US" altLang="zh-CN" sz="2000" dirty="0" smtClean="0"/>
          </a:p>
          <a:p>
            <a:pPr algn="ctr"/>
            <a:r>
              <a:rPr lang="zh-CN" altLang="en-US" sz="2000" dirty="0"/>
              <a:t>赭冠</a:t>
            </a:r>
            <a:r>
              <a:rPr lang="zh-CN" altLang="en-US" sz="2000" dirty="0" smtClean="0"/>
              <a:t>黔发芬。</a:t>
            </a:r>
            <a:endParaRPr lang="en-US" altLang="zh-CN" sz="2000" dirty="0" smtClean="0"/>
          </a:p>
          <a:p>
            <a:pPr algn="ctr"/>
            <a:r>
              <a:rPr lang="zh-CN" altLang="en-US" sz="2000" dirty="0" smtClean="0"/>
              <a:t>双目直抵住，</a:t>
            </a:r>
            <a:endParaRPr lang="en-US" altLang="zh-CN" sz="2000" dirty="0" smtClean="0"/>
          </a:p>
          <a:p>
            <a:pPr algn="ctr"/>
            <a:r>
              <a:rPr lang="zh-CN" altLang="en-US" sz="2000" dirty="0"/>
              <a:t>一</a:t>
            </a:r>
            <a:r>
              <a:rPr lang="zh-CN" altLang="en-US" sz="2000" dirty="0" smtClean="0"/>
              <a:t>笑失归魂。</a:t>
            </a:r>
            <a:endParaRPr lang="en-US" altLang="zh-CN" sz="2000" dirty="0" smtClean="0"/>
          </a:p>
        </p:txBody>
      </p:sp>
      <p:sp>
        <p:nvSpPr>
          <p:cNvPr id="7" name="文本框 6"/>
          <p:cNvSpPr txBox="1"/>
          <p:nvPr/>
        </p:nvSpPr>
        <p:spPr>
          <a:xfrm>
            <a:off x="4579079" y="3354263"/>
            <a:ext cx="1569147" cy="1323439"/>
          </a:xfrm>
          <a:prstGeom prst="rect">
            <a:avLst/>
          </a:prstGeom>
          <a:noFill/>
        </p:spPr>
        <p:txBody>
          <a:bodyPr wrap="square" rtlCol="0">
            <a:spAutoFit/>
          </a:bodyPr>
          <a:lstStyle/>
          <a:p>
            <a:r>
              <a:rPr lang="zh-CN" altLang="en-US" sz="2000" dirty="0"/>
              <a:t>赳赳红玫骨</a:t>
            </a:r>
            <a:r>
              <a:rPr lang="en-US" altLang="zh-CN" sz="2000" dirty="0"/>
              <a:t>,</a:t>
            </a:r>
          </a:p>
          <a:p>
            <a:r>
              <a:rPr lang="zh-CN" altLang="en-US" sz="2000" dirty="0"/>
              <a:t>跃出绿叶丛。</a:t>
            </a:r>
            <a:endParaRPr lang="en-US" altLang="zh-CN" sz="2000" dirty="0"/>
          </a:p>
          <a:p>
            <a:r>
              <a:rPr lang="zh-CN" altLang="en-US" sz="2000" dirty="0" smtClean="0"/>
              <a:t>满身凉秋水</a:t>
            </a:r>
            <a:r>
              <a:rPr lang="en-US" altLang="zh-CN" sz="2000" dirty="0"/>
              <a:t>,</a:t>
            </a:r>
          </a:p>
          <a:p>
            <a:r>
              <a:rPr lang="zh-CN" altLang="en-US" sz="2000" dirty="0" smtClean="0"/>
              <a:t>颔首见花容</a:t>
            </a:r>
            <a:r>
              <a:rPr lang="zh-CN" altLang="en-US" sz="2000" dirty="0"/>
              <a:t>。</a:t>
            </a:r>
            <a:endParaRPr lang="en-US" altLang="zh-CN" sz="2000" dirty="0"/>
          </a:p>
        </p:txBody>
      </p:sp>
      <p:sp>
        <p:nvSpPr>
          <p:cNvPr id="17" name="文本框 16"/>
          <p:cNvSpPr txBox="1"/>
          <p:nvPr/>
        </p:nvSpPr>
        <p:spPr>
          <a:xfrm>
            <a:off x="6761287" y="3352107"/>
            <a:ext cx="2117500" cy="1938992"/>
          </a:xfrm>
          <a:prstGeom prst="rect">
            <a:avLst/>
          </a:prstGeom>
          <a:noFill/>
        </p:spPr>
        <p:txBody>
          <a:bodyPr wrap="square" rtlCol="0">
            <a:spAutoFit/>
          </a:bodyPr>
          <a:lstStyle/>
          <a:p>
            <a:r>
              <a:rPr lang="zh-CN" altLang="en-US" sz="2000" dirty="0"/>
              <a:t>一碗蛋炒饭，</a:t>
            </a:r>
            <a:endParaRPr lang="en-US" altLang="zh-CN" sz="2000" dirty="0"/>
          </a:p>
          <a:p>
            <a:r>
              <a:rPr lang="zh-CN" altLang="en-US" sz="2000" dirty="0"/>
              <a:t>油花丛里翠生金</a:t>
            </a:r>
            <a:r>
              <a:rPr lang="zh-CN" altLang="en-US" sz="2000" dirty="0" smtClean="0"/>
              <a:t>。</a:t>
            </a:r>
            <a:endParaRPr lang="en-US" altLang="zh-CN" sz="2000" dirty="0" smtClean="0"/>
          </a:p>
          <a:p>
            <a:r>
              <a:rPr lang="zh-CN" altLang="en-US" sz="2000" dirty="0" smtClean="0"/>
              <a:t>须取昨夜三更雪，</a:t>
            </a:r>
            <a:endParaRPr lang="en-US" altLang="zh-CN" sz="2000" dirty="0" smtClean="0"/>
          </a:p>
          <a:p>
            <a:r>
              <a:rPr lang="zh-CN" altLang="en-US" sz="2000" dirty="0" smtClean="0"/>
              <a:t>文火慢炒冷玉心。</a:t>
            </a:r>
            <a:endParaRPr lang="en-US" altLang="zh-CN" sz="2000" dirty="0" smtClean="0"/>
          </a:p>
          <a:p>
            <a:r>
              <a:rPr lang="zh-CN" altLang="en-US" sz="2000" dirty="0"/>
              <a:t>钟鼓馔</a:t>
            </a:r>
            <a:r>
              <a:rPr lang="zh-CN" altLang="en-US" sz="2000" dirty="0" smtClean="0"/>
              <a:t>玉</a:t>
            </a:r>
            <a:r>
              <a:rPr lang="zh-CN" altLang="en-US" sz="2000" dirty="0"/>
              <a:t>难</a:t>
            </a:r>
            <a:r>
              <a:rPr lang="zh-CN" altLang="en-US" sz="2000" dirty="0" smtClean="0"/>
              <a:t>追味，</a:t>
            </a:r>
            <a:endParaRPr lang="en-US" altLang="zh-CN" sz="2000" dirty="0" smtClean="0"/>
          </a:p>
          <a:p>
            <a:r>
              <a:rPr lang="zh-CN" altLang="en-US" sz="2000" dirty="0" smtClean="0"/>
              <a:t>不足肉来卤汁淋。</a:t>
            </a:r>
            <a:endParaRPr lang="en-US" altLang="zh-CN" sz="2000" dirty="0" smtClean="0"/>
          </a:p>
        </p:txBody>
      </p:sp>
      <p:sp>
        <p:nvSpPr>
          <p:cNvPr id="18" name="文本框 17"/>
          <p:cNvSpPr txBox="1"/>
          <p:nvPr/>
        </p:nvSpPr>
        <p:spPr>
          <a:xfrm>
            <a:off x="3329711" y="5660431"/>
            <a:ext cx="4067882" cy="461665"/>
          </a:xfrm>
          <a:prstGeom prst="rect">
            <a:avLst/>
          </a:prstGeom>
          <a:noFill/>
        </p:spPr>
        <p:txBody>
          <a:bodyPr wrap="square" rtlCol="0">
            <a:spAutoFit/>
          </a:bodyPr>
          <a:lstStyle/>
          <a:p>
            <a:pPr algn="ctr"/>
            <a:r>
              <a:rPr lang="zh-CN" altLang="en-US" sz="2400" dirty="0"/>
              <a:t>点到为止不如</a:t>
            </a:r>
            <a:r>
              <a:rPr lang="zh-CN" altLang="en-US" sz="2400" dirty="0" smtClean="0"/>
              <a:t>寻寻觅觅。</a:t>
            </a:r>
            <a:endParaRPr lang="zh-CN" altLang="en-US" sz="2400" dirty="0"/>
          </a:p>
        </p:txBody>
      </p:sp>
    </p:spTree>
    <p:extLst>
      <p:ext uri="{BB962C8B-B14F-4D97-AF65-F5344CB8AC3E}">
        <p14:creationId xmlns:p14="http://schemas.microsoft.com/office/powerpoint/2010/main" val="88402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p:bldP spid="18" grpId="0"/>
    </p:bldLst>
  </p:timing>
</p:sld>
</file>

<file path=ppt/theme/theme1.xml><?xml version="1.0" encoding="utf-8"?>
<a:theme xmlns:a="http://schemas.openxmlformats.org/drawingml/2006/main" name="平面">
  <a:themeElements>
    <a:clrScheme name="紫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带状边缘">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888</TotalTime>
  <Words>1967</Words>
  <Application>Microsoft Office PowerPoint</Application>
  <PresentationFormat>宽屏</PresentationFormat>
  <Paragraphs>334</Paragraphs>
  <Slides>31</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方正姚体</vt:lpstr>
      <vt:lpstr>仿宋</vt:lpstr>
      <vt:lpstr>华文新魏</vt:lpstr>
      <vt:lpstr>宋体</vt:lpstr>
      <vt:lpstr>Arial</vt:lpstr>
      <vt:lpstr>Calibri</vt:lpstr>
      <vt:lpstr>Cambria Math</vt:lpstr>
      <vt:lpstr>Times New Roman</vt:lpstr>
      <vt:lpstr>Trebuchet MS</vt:lpstr>
      <vt:lpstr>Wingdings 3</vt:lpstr>
      <vt:lpstr>平面</vt:lpstr>
      <vt:lpstr>AI神经网络简述</vt:lpstr>
      <vt:lpstr>The real problem is not whether machines think, but whether men do.                       - B.F. Skinner  真正的问题不是机器能否思考, 而是人能否思考.                - 史金那 (美国新行为主义心理学家)</vt:lpstr>
      <vt:lpstr>AI年代记</vt:lpstr>
      <vt:lpstr>PowerPoint 演示文稿</vt:lpstr>
      <vt:lpstr>从分类开始</vt:lpstr>
      <vt:lpstr>如何分类？</vt:lpstr>
      <vt:lpstr>何为DL(Deep Learning)</vt:lpstr>
      <vt:lpstr>多分类</vt:lpstr>
      <vt:lpstr>PowerPoint 演示文稿</vt:lpstr>
      <vt:lpstr>PowerPoint 演示文稿</vt:lpstr>
      <vt:lpstr>CNN(Convolutional Neural Network) 卷积神经网络</vt:lpstr>
      <vt:lpstr>为什么叫神经网络？</vt:lpstr>
      <vt:lpstr>PowerPoint 演示文稿</vt:lpstr>
      <vt:lpstr>PowerPoint 演示文稿</vt:lpstr>
      <vt:lpstr>PowerPoint 演示文稿</vt:lpstr>
      <vt:lpstr>简单CNN模型示意图 </vt:lpstr>
      <vt:lpstr>RNN(Recurrent Neural Network) 递归/循环神经网络</vt:lpstr>
      <vt:lpstr>为什么叫神经网络？</vt:lpstr>
      <vt:lpstr>PowerPoint 演示文稿</vt:lpstr>
      <vt:lpstr>PowerPoint 演示文稿</vt:lpstr>
      <vt:lpstr>PowerPoint 演示文稿</vt:lpstr>
      <vt:lpstr>PowerPoint 演示文稿</vt:lpstr>
      <vt:lpstr>PowerPoint 演示文稿</vt:lpstr>
      <vt:lpstr>计算机视觉/CV (Computer Vision)</vt:lpstr>
      <vt:lpstr>PowerPoint 演示文稿</vt:lpstr>
      <vt:lpstr>CV展望 </vt:lpstr>
      <vt:lpstr>自然语言处理/NLP (Nature Language Processing)</vt:lpstr>
      <vt:lpstr>PowerPoint 演示文稿</vt:lpstr>
      <vt:lpstr>NLP展望</vt:lpstr>
      <vt:lpstr>PowerPoint 演示文稿</vt:lpstr>
      <vt:lpstr>参考&amp;&amp;推荐</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远处 哪呢</dc:creator>
  <cp:lastModifiedBy>远处 哪呢</cp:lastModifiedBy>
  <cp:revision>859</cp:revision>
  <dcterms:created xsi:type="dcterms:W3CDTF">2018-11-16T03:02:22Z</dcterms:created>
  <dcterms:modified xsi:type="dcterms:W3CDTF">2018-12-24T02:30:51Z</dcterms:modified>
</cp:coreProperties>
</file>